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67" r:id="rId3"/>
    <p:sldId id="269" r:id="rId4"/>
    <p:sldId id="270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8" r:id="rId14"/>
    <p:sldId id="266" r:id="rId15"/>
  </p:sldIdLst>
  <p:sldSz cx="96012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BD2"/>
          </a:solidFill>
        </a:fill>
      </a:tcStyle>
    </a:wholeTbl>
    <a:band2H>
      <a:tcTxStyle/>
      <a:tcStyle>
        <a:tcBdr/>
        <a:fill>
          <a:solidFill>
            <a:srgbClr val="E6E7E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EBF5"/>
          </a:solidFill>
        </a:fill>
      </a:tcStyle>
    </a:wholeTbl>
    <a:band2H>
      <a:tcTxStyle/>
      <a:tcStyle>
        <a:tcBdr/>
        <a:fill>
          <a:solidFill>
            <a:srgbClr val="EEF5F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DD6CB"/>
          </a:solidFill>
        </a:fill>
      </a:tcStyle>
    </a:wholeTbl>
    <a:band2H>
      <a:tcTxStyle/>
      <a:tcStyle>
        <a:tcBdr/>
        <a:fill>
          <a:solidFill>
            <a:srgbClr val="FEEB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76"/>
  </p:normalViewPr>
  <p:slideViewPr>
    <p:cSldViewPr snapToGrid="0">
      <p:cViewPr varScale="1">
        <p:scale>
          <a:sx n="114" d="100"/>
          <a:sy n="114" d="100"/>
        </p:scale>
        <p:origin x="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jpeg>
</file>

<file path=ppt/media/image5.jpeg>
</file>

<file path=ppt/media/image6.png>
</file>

<file path=ppt/media/image7.t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3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Click to edit Master text styles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9005819" y="6540499"/>
            <a:ext cx="139828" cy="1778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2" name="DTP_Copyright"/>
          <p:cNvSpPr txBox="1"/>
          <p:nvPr/>
        </p:nvSpPr>
        <p:spPr>
          <a:xfrm>
            <a:off x="457200" y="6559550"/>
            <a:ext cx="522189" cy="13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defRPr sz="800">
                <a:solidFill>
                  <a:schemeClr val="accent5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t>© </a:t>
            </a:r>
            <a:r>
              <a:rPr>
                <a:latin typeface="PingFang SC Regular"/>
                <a:ea typeface="PingFang SC Regular"/>
                <a:cs typeface="PingFang SC Regular"/>
                <a:sym typeface="PingFang SC Regular"/>
              </a:rPr>
              <a:t>卫健联盟</a:t>
            </a:r>
          </a:p>
        </p:txBody>
      </p:sp>
      <p:sp>
        <p:nvSpPr>
          <p:cNvPr id="103" name="标题文本"/>
          <p:cNvSpPr txBox="1">
            <a:spLocks noGrp="1"/>
          </p:cNvSpPr>
          <p:nvPr>
            <p:ph type="title"/>
          </p:nvPr>
        </p:nvSpPr>
        <p:spPr>
          <a:xfrm>
            <a:off x="457200" y="384047"/>
            <a:ext cx="8686800" cy="758953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04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179999" indent="-179999"/>
            <a:lvl2pPr marL="389999" indent="-209999"/>
            <a:lvl3pPr marL="611999" indent="-251999"/>
            <a:lvl4pPr marL="719999"/>
          </a:lstStyle>
          <a:p>
            <a:r>
              <a:t>Click to edit Master text styles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 columns 2/3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9005819" y="6540499"/>
            <a:ext cx="139828" cy="1778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2" name="DTP_Copyright"/>
          <p:cNvSpPr txBox="1"/>
          <p:nvPr/>
        </p:nvSpPr>
        <p:spPr>
          <a:xfrm>
            <a:off x="457200" y="6559550"/>
            <a:ext cx="522189" cy="13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defRPr sz="800">
                <a:solidFill>
                  <a:schemeClr val="accent5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t>© </a:t>
            </a:r>
            <a:r>
              <a:rPr>
                <a:latin typeface="PingFang SC Regular"/>
                <a:ea typeface="PingFang SC Regular"/>
                <a:cs typeface="PingFang SC Regular"/>
                <a:sym typeface="PingFang SC Regular"/>
              </a:rPr>
              <a:t>卫健联盟</a:t>
            </a:r>
          </a:p>
        </p:txBody>
      </p:sp>
      <p:sp>
        <p:nvSpPr>
          <p:cNvPr id="113" name="标题文本"/>
          <p:cNvSpPr txBox="1">
            <a:spLocks noGrp="1"/>
          </p:cNvSpPr>
          <p:nvPr>
            <p:ph type="title"/>
          </p:nvPr>
        </p:nvSpPr>
        <p:spPr>
          <a:xfrm>
            <a:off x="457200" y="384047"/>
            <a:ext cx="8686800" cy="758953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1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0" y="1399032"/>
            <a:ext cx="5637277" cy="429769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  <a:lvl2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2pPr>
            <a:lvl3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3pPr>
            <a:lvl4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4pPr>
            <a:lvl5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5pPr>
          </a:lstStyle>
          <a:p>
            <a:r>
              <a:t>Heading 14 pt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5" name="Heading Right"/>
          <p:cNvSpPr>
            <a:spLocks noGrp="1"/>
          </p:cNvSpPr>
          <p:nvPr>
            <p:ph type="body" sz="quarter" idx="21" hasCustomPrompt="1"/>
          </p:nvPr>
        </p:nvSpPr>
        <p:spPr>
          <a:xfrm>
            <a:off x="6556247" y="1399032"/>
            <a:ext cx="2587753" cy="429769"/>
          </a:xfrm>
          <a:prstGeom prst="rect">
            <a:avLst/>
          </a:prstGeom>
        </p:spPr>
        <p:txBody>
          <a:bodyPr/>
          <a:lstStyle>
            <a:lvl1pPr marL="0" indent="0" defTabSz="822959">
              <a:spcBef>
                <a:spcPts val="0"/>
              </a:spcBef>
              <a:buChar char="​"/>
              <a:defRPr sz="126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Heading 14 pt
Subheading 14 pt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portrait photo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文本"/>
          <p:cNvSpPr txBox="1">
            <a:spLocks noGrp="1"/>
          </p:cNvSpPr>
          <p:nvPr>
            <p:ph type="title"/>
          </p:nvPr>
        </p:nvSpPr>
        <p:spPr>
          <a:xfrm>
            <a:off x="457200" y="384047"/>
            <a:ext cx="5637277" cy="758953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2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0" y="1399032"/>
            <a:ext cx="5637277" cy="42977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  <a:lvl2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2pPr>
            <a:lvl3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3pPr>
            <a:lvl4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4pPr>
            <a:lvl5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5pPr>
          </a:lstStyle>
          <a:p>
            <a:r>
              <a:t>Heading 14 pt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457200" y="1399032"/>
            <a:ext cx="4114800" cy="5001768"/>
          </a:xfrm>
          <a:prstGeom prst="rect">
            <a:avLst/>
          </a:prstGeom>
        </p:spPr>
        <p:txBody>
          <a:bodyPr/>
          <a:lstStyle>
            <a:lvl2pPr marL="359999" indent="-179999"/>
            <a:lvl3pPr marL="539999" indent="-180000"/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 columns with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0" y="1399032"/>
            <a:ext cx="4114800" cy="42977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  <a:lvl2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2pPr>
            <a:lvl3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3pPr>
            <a:lvl4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4pPr>
            <a:lvl5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5pPr>
          </a:lstStyle>
          <a:p>
            <a:r>
              <a:t>Heading 14 pt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1" name="Heading Right"/>
          <p:cNvSpPr>
            <a:spLocks noGrp="1"/>
          </p:cNvSpPr>
          <p:nvPr>
            <p:ph type="body" sz="quarter" idx="21" hasCustomPrompt="1"/>
          </p:nvPr>
        </p:nvSpPr>
        <p:spPr>
          <a:xfrm>
            <a:off x="5029200" y="1399032"/>
            <a:ext cx="4114800" cy="429770"/>
          </a:xfrm>
          <a:prstGeom prst="rect">
            <a:avLst/>
          </a:prstGeom>
        </p:spPr>
        <p:txBody>
          <a:bodyPr/>
          <a:lstStyle>
            <a:lvl1pPr marL="0" indent="0" defTabSz="822958">
              <a:spcBef>
                <a:spcPts val="0"/>
              </a:spcBef>
              <a:buChar char="​"/>
              <a:defRPr sz="12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Heading 14 pt
Subheading 14 pt</a:t>
            </a:r>
          </a:p>
        </p:txBody>
      </p:sp>
      <p:sp>
        <p:nvSpPr>
          <p:cNvPr id="4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 columns 1/3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0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0" y="1399032"/>
            <a:ext cx="2587752" cy="42977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  <a:lvl2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2pPr>
            <a:lvl3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3pPr>
            <a:lvl4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4pPr>
            <a:lvl5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5pPr>
          </a:lstStyle>
          <a:p>
            <a:r>
              <a:t>Heading 14 pt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1" name="Heading Right"/>
          <p:cNvSpPr>
            <a:spLocks noGrp="1"/>
          </p:cNvSpPr>
          <p:nvPr>
            <p:ph type="body" sz="quarter" idx="21" hasCustomPrompt="1"/>
          </p:nvPr>
        </p:nvSpPr>
        <p:spPr>
          <a:xfrm>
            <a:off x="3506723" y="1399032"/>
            <a:ext cx="5637278" cy="429770"/>
          </a:xfrm>
          <a:prstGeom prst="rect">
            <a:avLst/>
          </a:prstGeom>
        </p:spPr>
        <p:txBody>
          <a:bodyPr/>
          <a:lstStyle>
            <a:lvl1pPr marL="0" indent="0" defTabSz="822958">
              <a:spcBef>
                <a:spcPts val="0"/>
              </a:spcBef>
              <a:buChar char="​"/>
              <a:defRPr sz="12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Heading 14 pt
Subheading 14 pt</a:t>
            </a:r>
          </a:p>
        </p:txBody>
      </p:sp>
      <p:sp>
        <p:nvSpPr>
          <p:cNvPr id="5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 columns 2/3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0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0" y="1399032"/>
            <a:ext cx="5637277" cy="42977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  <a:lvl2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2pPr>
            <a:lvl3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3pPr>
            <a:lvl4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4pPr>
            <a:lvl5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5pPr>
          </a:lstStyle>
          <a:p>
            <a:r>
              <a:t>Heading 14 pt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1" name="Heading Right"/>
          <p:cNvSpPr>
            <a:spLocks noGrp="1"/>
          </p:cNvSpPr>
          <p:nvPr>
            <p:ph type="body" sz="quarter" idx="21" hasCustomPrompt="1"/>
          </p:nvPr>
        </p:nvSpPr>
        <p:spPr>
          <a:xfrm>
            <a:off x="6556247" y="1399032"/>
            <a:ext cx="2587754" cy="429770"/>
          </a:xfrm>
          <a:prstGeom prst="rect">
            <a:avLst/>
          </a:prstGeom>
        </p:spPr>
        <p:txBody>
          <a:bodyPr/>
          <a:lstStyle>
            <a:lvl1pPr marL="0" indent="0" defTabSz="822958">
              <a:spcBef>
                <a:spcPts val="0"/>
              </a:spcBef>
              <a:buChar char="​"/>
              <a:defRPr sz="12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Heading 14 pt
Subheading 14 pt</a:t>
            </a:r>
          </a:p>
        </p:txBody>
      </p:sp>
      <p:sp>
        <p:nvSpPr>
          <p:cNvPr id="6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7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457200" y="1399032"/>
            <a:ext cx="2587752" cy="5001768"/>
          </a:xfrm>
          <a:prstGeom prst="rect">
            <a:avLst/>
          </a:prstGeom>
        </p:spPr>
        <p:txBody>
          <a:bodyPr/>
          <a:lstStyle>
            <a:lvl2pPr marL="359999" indent="-179999"/>
            <a:lvl3pPr marL="539999" indent="-180000"/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 columns with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79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0" y="1399032"/>
            <a:ext cx="2587752" cy="42977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  <a:lvl2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2pPr>
            <a:lvl3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3pPr>
            <a:lvl4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4pPr>
            <a:lvl5pPr marL="0" indent="0">
              <a:spcBef>
                <a:spcPts val="0"/>
              </a:spcBef>
              <a:buChar char="​"/>
              <a:defRPr>
                <a:latin typeface="PingFang SC Semibold"/>
                <a:ea typeface="PingFang SC Semibold"/>
                <a:cs typeface="PingFang SC Semibold"/>
                <a:sym typeface="PingFang SC Semibold"/>
              </a:defRPr>
            </a:lvl5pPr>
          </a:lstStyle>
          <a:p>
            <a:r>
              <a:t>Heading 14 pt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0" name="Heading Middle"/>
          <p:cNvSpPr>
            <a:spLocks noGrp="1"/>
          </p:cNvSpPr>
          <p:nvPr>
            <p:ph type="body" sz="quarter" idx="21" hasCustomPrompt="1"/>
          </p:nvPr>
        </p:nvSpPr>
        <p:spPr>
          <a:xfrm>
            <a:off x="3506723" y="1399032"/>
            <a:ext cx="2587755" cy="429770"/>
          </a:xfrm>
          <a:prstGeom prst="rect">
            <a:avLst/>
          </a:prstGeom>
        </p:spPr>
        <p:txBody>
          <a:bodyPr/>
          <a:lstStyle>
            <a:lvl1pPr marL="0" indent="0" defTabSz="822958">
              <a:spcBef>
                <a:spcPts val="0"/>
              </a:spcBef>
              <a:buChar char="​"/>
              <a:defRPr sz="12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Heading 14 pt
Subheading 14 pt</a:t>
            </a:r>
          </a:p>
        </p:txBody>
      </p:sp>
      <p:sp>
        <p:nvSpPr>
          <p:cNvPr id="81" name="Heading Right"/>
          <p:cNvSpPr>
            <a:spLocks noGrp="1"/>
          </p:cNvSpPr>
          <p:nvPr>
            <p:ph type="body" sz="quarter" idx="22" hasCustomPrompt="1"/>
          </p:nvPr>
        </p:nvSpPr>
        <p:spPr>
          <a:xfrm>
            <a:off x="6556247" y="1399032"/>
            <a:ext cx="2587754" cy="429770"/>
          </a:xfrm>
          <a:prstGeom prst="rect">
            <a:avLst/>
          </a:prstGeom>
        </p:spPr>
        <p:txBody>
          <a:bodyPr/>
          <a:lstStyle>
            <a:lvl1pPr marL="0" indent="0" defTabSz="822958">
              <a:spcBef>
                <a:spcPts val="0"/>
              </a:spcBef>
              <a:buChar char="​"/>
              <a:defRPr sz="12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Heading 14 pt
Subheading 14 pt</a:t>
            </a:r>
          </a:p>
        </p:txBody>
      </p:sp>
      <p:sp>
        <p:nvSpPr>
          <p:cNvPr id="8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 textboxes with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90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0" y="1399032"/>
            <a:ext cx="4114800" cy="3657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har char="​"/>
              <a:defRPr sz="12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  <a:lvl2pPr marL="0" indent="0">
              <a:spcBef>
                <a:spcPts val="0"/>
              </a:spcBef>
              <a:buChar char="​"/>
              <a:defRPr sz="1200">
                <a:latin typeface="PingFang SC Semibold"/>
                <a:ea typeface="PingFang SC Semibold"/>
                <a:cs typeface="PingFang SC Semibold"/>
                <a:sym typeface="PingFang SC Semibold"/>
              </a:defRPr>
            </a:lvl2pPr>
            <a:lvl3pPr marL="0" indent="0">
              <a:spcBef>
                <a:spcPts val="0"/>
              </a:spcBef>
              <a:buChar char="​"/>
              <a:defRPr sz="1200">
                <a:latin typeface="PingFang SC Semibold"/>
                <a:ea typeface="PingFang SC Semibold"/>
                <a:cs typeface="PingFang SC Semibold"/>
                <a:sym typeface="PingFang SC Semibold"/>
              </a:defRPr>
            </a:lvl3pPr>
            <a:lvl4pPr marL="0" indent="0">
              <a:spcBef>
                <a:spcPts val="0"/>
              </a:spcBef>
              <a:buChar char="​"/>
              <a:defRPr sz="1200">
                <a:latin typeface="PingFang SC Semibold"/>
                <a:ea typeface="PingFang SC Semibold"/>
                <a:cs typeface="PingFang SC Semibold"/>
                <a:sym typeface="PingFang SC Semibold"/>
              </a:defRPr>
            </a:lvl4pPr>
            <a:lvl5pPr marL="0" indent="0">
              <a:spcBef>
                <a:spcPts val="0"/>
              </a:spcBef>
              <a:buChar char="​"/>
              <a:defRPr sz="1200">
                <a:latin typeface="PingFang SC Semibold"/>
                <a:ea typeface="PingFang SC Semibold"/>
                <a:cs typeface="PingFang SC Semibold"/>
                <a:sym typeface="PingFang SC Semibold"/>
              </a:defRPr>
            </a:lvl5pPr>
          </a:lstStyle>
          <a:p>
            <a:r>
              <a:t>Heading 12 pt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Heading Right Top"/>
          <p:cNvSpPr>
            <a:spLocks noGrp="1"/>
          </p:cNvSpPr>
          <p:nvPr>
            <p:ph type="body" sz="quarter" idx="21" hasCustomPrompt="1"/>
          </p:nvPr>
        </p:nvSpPr>
        <p:spPr>
          <a:xfrm>
            <a:off x="5029200" y="1399032"/>
            <a:ext cx="4114800" cy="365762"/>
          </a:xfrm>
          <a:prstGeom prst="rect">
            <a:avLst/>
          </a:prstGeom>
        </p:spPr>
        <p:txBody>
          <a:bodyPr/>
          <a:lstStyle>
            <a:lvl1pPr marL="0" indent="0" defTabSz="777240">
              <a:spcBef>
                <a:spcPts val="0"/>
              </a:spcBef>
              <a:buChar char="​"/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Heading 12 pt
Subheading 12 pt</a:t>
            </a:r>
          </a:p>
        </p:txBody>
      </p:sp>
      <p:sp>
        <p:nvSpPr>
          <p:cNvPr id="92" name="Heading Left Bottom"/>
          <p:cNvSpPr>
            <a:spLocks noGrp="1"/>
          </p:cNvSpPr>
          <p:nvPr>
            <p:ph type="body" sz="quarter" idx="22" hasCustomPrompt="1"/>
          </p:nvPr>
        </p:nvSpPr>
        <p:spPr>
          <a:xfrm>
            <a:off x="457200" y="4005071"/>
            <a:ext cx="4114800" cy="365762"/>
          </a:xfrm>
          <a:prstGeom prst="rect">
            <a:avLst/>
          </a:prstGeom>
        </p:spPr>
        <p:txBody>
          <a:bodyPr/>
          <a:lstStyle>
            <a:lvl1pPr marL="0" indent="0" defTabSz="777240">
              <a:spcBef>
                <a:spcPts val="0"/>
              </a:spcBef>
              <a:buChar char="​"/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Heading 12 pt
Subheading 12 pt</a:t>
            </a:r>
          </a:p>
        </p:txBody>
      </p:sp>
      <p:sp>
        <p:nvSpPr>
          <p:cNvPr id="93" name="Heading Right Bottom"/>
          <p:cNvSpPr>
            <a:spLocks noGrp="1"/>
          </p:cNvSpPr>
          <p:nvPr>
            <p:ph type="body" sz="quarter" idx="23" hasCustomPrompt="1"/>
          </p:nvPr>
        </p:nvSpPr>
        <p:spPr>
          <a:xfrm>
            <a:off x="5029200" y="4005071"/>
            <a:ext cx="4114800" cy="365762"/>
          </a:xfrm>
          <a:prstGeom prst="rect">
            <a:avLst/>
          </a:prstGeom>
        </p:spPr>
        <p:txBody>
          <a:bodyPr/>
          <a:lstStyle>
            <a:lvl1pPr marL="0" indent="0" defTabSz="777240">
              <a:spcBef>
                <a:spcPts val="0"/>
              </a:spcBef>
              <a:buChar char="​"/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Heading 12 pt
Subheading 12 pt</a:t>
            </a:r>
          </a:p>
        </p:txBody>
      </p:sp>
      <p:sp>
        <p:nvSpPr>
          <p:cNvPr id="9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TP_Copyright"/>
          <p:cNvSpPr txBox="1"/>
          <p:nvPr/>
        </p:nvSpPr>
        <p:spPr>
          <a:xfrm>
            <a:off x="457200" y="6559550"/>
            <a:ext cx="522189" cy="13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defRPr sz="800">
                <a:solidFill>
                  <a:schemeClr val="accent5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t>© </a:t>
            </a:r>
            <a:r>
              <a:rPr>
                <a:latin typeface="PingFang SC Regular"/>
                <a:ea typeface="PingFang SC Regular"/>
                <a:cs typeface="PingFang SC Regular"/>
                <a:sym typeface="PingFang SC Regular"/>
              </a:rPr>
              <a:t>卫健联盟</a:t>
            </a:r>
          </a:p>
        </p:txBody>
      </p:sp>
      <p:sp>
        <p:nvSpPr>
          <p:cNvPr id="3" name="标题文本"/>
          <p:cNvSpPr txBox="1">
            <a:spLocks noGrp="1"/>
          </p:cNvSpPr>
          <p:nvPr>
            <p:ph type="title"/>
          </p:nvPr>
        </p:nvSpPr>
        <p:spPr>
          <a:xfrm>
            <a:off x="457200" y="384047"/>
            <a:ext cx="8686800" cy="7589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r>
              <a:t>标题文本</a:t>
            </a:r>
          </a:p>
        </p:txBody>
      </p:sp>
      <p:sp>
        <p:nvSpPr>
          <p:cNvPr id="4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457200" y="1399032"/>
            <a:ext cx="8686800" cy="5001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r>
              <a:t>Click to edit Master text styles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9005820" y="6540499"/>
            <a:ext cx="139828" cy="1778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000">
                <a:solidFill>
                  <a:schemeClr val="accent5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all" spc="0" baseline="0">
          <a:solidFill>
            <a:schemeClr val="accent2"/>
          </a:solidFill>
          <a:uFillTx/>
          <a:latin typeface="Times New Roman"/>
          <a:ea typeface="Times New Roman"/>
          <a:cs typeface="Times New Roman"/>
          <a:sym typeface="Times New Roman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all" spc="0" baseline="0">
          <a:solidFill>
            <a:schemeClr val="accent2"/>
          </a:solidFill>
          <a:uFillTx/>
          <a:latin typeface="Times New Roman"/>
          <a:ea typeface="Times New Roman"/>
          <a:cs typeface="Times New Roman"/>
          <a:sym typeface="Times New Roman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all" spc="0" baseline="0">
          <a:solidFill>
            <a:schemeClr val="accent2"/>
          </a:solidFill>
          <a:uFillTx/>
          <a:latin typeface="Times New Roman"/>
          <a:ea typeface="Times New Roman"/>
          <a:cs typeface="Times New Roman"/>
          <a:sym typeface="Times New Roman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all" spc="0" baseline="0">
          <a:solidFill>
            <a:schemeClr val="accent2"/>
          </a:solidFill>
          <a:uFillTx/>
          <a:latin typeface="Times New Roman"/>
          <a:ea typeface="Times New Roman"/>
          <a:cs typeface="Times New Roman"/>
          <a:sym typeface="Times New Roman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all" spc="0" baseline="0">
          <a:solidFill>
            <a:schemeClr val="accent2"/>
          </a:solidFill>
          <a:uFillTx/>
          <a:latin typeface="Times New Roman"/>
          <a:ea typeface="Times New Roman"/>
          <a:cs typeface="Times New Roman"/>
          <a:sym typeface="Times New Roman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all" spc="0" baseline="0">
          <a:solidFill>
            <a:schemeClr val="accent2"/>
          </a:solidFill>
          <a:uFillTx/>
          <a:latin typeface="Times New Roman"/>
          <a:ea typeface="Times New Roman"/>
          <a:cs typeface="Times New Roman"/>
          <a:sym typeface="Times New Roman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all" spc="0" baseline="0">
          <a:solidFill>
            <a:schemeClr val="accent2"/>
          </a:solidFill>
          <a:uFillTx/>
          <a:latin typeface="Times New Roman"/>
          <a:ea typeface="Times New Roman"/>
          <a:cs typeface="Times New Roman"/>
          <a:sym typeface="Times New Roman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all" spc="0" baseline="0">
          <a:solidFill>
            <a:schemeClr val="accent2"/>
          </a:solidFill>
          <a:uFillTx/>
          <a:latin typeface="Times New Roman"/>
          <a:ea typeface="Times New Roman"/>
          <a:cs typeface="Times New Roman"/>
          <a:sym typeface="Times New Roman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all" spc="0" baseline="0">
          <a:solidFill>
            <a:schemeClr val="accent2"/>
          </a:solidFill>
          <a:uFillTx/>
          <a:latin typeface="Times New Roman"/>
          <a:ea typeface="Times New Roman"/>
          <a:cs typeface="Times New Roman"/>
          <a:sym typeface="Times New Roman"/>
        </a:defRPr>
      </a:lvl9pPr>
    </p:titleStyle>
    <p:bodyStyle>
      <a:lvl1pPr marL="179999" marR="0" indent="-17999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•"/>
        <a:tabLst/>
        <a:defRPr sz="1400" b="0" i="0" u="none" strike="noStrike" cap="none" spc="0" baseline="0">
          <a:solidFill>
            <a:srgbClr val="000000"/>
          </a:solidFill>
          <a:uFillTx/>
          <a:latin typeface="PingFang SC Regular"/>
          <a:ea typeface="PingFang SC Regular"/>
          <a:cs typeface="PingFang SC Regular"/>
          <a:sym typeface="PingFang SC Regular"/>
        </a:defRPr>
      </a:lvl1pPr>
      <a:lvl2pPr marL="389998" marR="0" indent="-20999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–"/>
        <a:tabLst/>
        <a:defRPr sz="1400" b="0" i="0" u="none" strike="noStrike" cap="none" spc="0" baseline="0">
          <a:solidFill>
            <a:srgbClr val="000000"/>
          </a:solidFill>
          <a:uFillTx/>
          <a:latin typeface="PingFang SC Regular"/>
          <a:ea typeface="PingFang SC Regular"/>
          <a:cs typeface="PingFang SC Regular"/>
          <a:sym typeface="PingFang SC Regular"/>
        </a:defRPr>
      </a:lvl2pPr>
      <a:lvl3pPr marL="611998" marR="0" indent="-25199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-"/>
        <a:tabLst/>
        <a:defRPr sz="1400" b="0" i="0" u="none" strike="noStrike" cap="none" spc="0" baseline="0">
          <a:solidFill>
            <a:srgbClr val="000000"/>
          </a:solidFill>
          <a:uFillTx/>
          <a:latin typeface="PingFang SC Regular"/>
          <a:ea typeface="PingFang SC Regular"/>
          <a:cs typeface="PingFang SC Regular"/>
          <a:sym typeface="PingFang SC Regular"/>
        </a:defRPr>
      </a:lvl3pPr>
      <a:lvl4pPr marL="719998" marR="0" indent="-1800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-"/>
        <a:tabLst/>
        <a:defRPr sz="1400" b="0" i="0" u="none" strike="noStrike" cap="none" spc="0" baseline="0">
          <a:solidFill>
            <a:srgbClr val="000000"/>
          </a:solidFill>
          <a:uFillTx/>
          <a:latin typeface="PingFang SC Regular"/>
          <a:ea typeface="PingFang SC Regular"/>
          <a:cs typeface="PingFang SC Regular"/>
          <a:sym typeface="PingFang SC Regular"/>
        </a:defRPr>
      </a:lvl4pPr>
      <a:lvl5pPr marL="900000" marR="0" indent="-1800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-"/>
        <a:tabLst/>
        <a:defRPr sz="1400" b="0" i="0" u="none" strike="noStrike" cap="none" spc="0" baseline="0">
          <a:solidFill>
            <a:srgbClr val="000000"/>
          </a:solidFill>
          <a:uFillTx/>
          <a:latin typeface="PingFang SC Regular"/>
          <a:ea typeface="PingFang SC Regular"/>
          <a:cs typeface="PingFang SC Regular"/>
          <a:sym typeface="PingFang SC Regular"/>
        </a:defRPr>
      </a:lvl5pPr>
      <a:lvl6pPr marL="1079999" marR="0" indent="-179998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-"/>
        <a:tabLst/>
        <a:defRPr sz="1400" b="0" i="0" u="none" strike="noStrike" cap="none" spc="0" baseline="0">
          <a:solidFill>
            <a:srgbClr val="000000"/>
          </a:solidFill>
          <a:uFillTx/>
          <a:latin typeface="PingFang SC Regular"/>
          <a:ea typeface="PingFang SC Regular"/>
          <a:cs typeface="PingFang SC Regular"/>
          <a:sym typeface="PingFang SC Regular"/>
        </a:defRPr>
      </a:lvl6pPr>
      <a:lvl7pPr marL="1260000" marR="0" indent="-179998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-"/>
        <a:tabLst/>
        <a:defRPr sz="1400" b="0" i="0" u="none" strike="noStrike" cap="none" spc="0" baseline="0">
          <a:solidFill>
            <a:srgbClr val="000000"/>
          </a:solidFill>
          <a:uFillTx/>
          <a:latin typeface="PingFang SC Regular"/>
          <a:ea typeface="PingFang SC Regular"/>
          <a:cs typeface="PingFang SC Regular"/>
          <a:sym typeface="PingFang SC Regular"/>
        </a:defRPr>
      </a:lvl7pPr>
      <a:lvl8pPr marL="1439999" marR="0" indent="-179998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-"/>
        <a:tabLst/>
        <a:defRPr sz="1400" b="0" i="0" u="none" strike="noStrike" cap="none" spc="0" baseline="0">
          <a:solidFill>
            <a:srgbClr val="000000"/>
          </a:solidFill>
          <a:uFillTx/>
          <a:latin typeface="PingFang SC Regular"/>
          <a:ea typeface="PingFang SC Regular"/>
          <a:cs typeface="PingFang SC Regular"/>
          <a:sym typeface="PingFang SC Regular"/>
        </a:defRPr>
      </a:lvl8pPr>
      <a:lvl9pPr marL="1619998" marR="0" indent="-179998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-"/>
        <a:tabLst/>
        <a:defRPr sz="1400" b="0" i="0" u="none" strike="noStrike" cap="none" spc="0" baseline="0">
          <a:solidFill>
            <a:srgbClr val="000000"/>
          </a:solidFill>
          <a:uFillTx/>
          <a:latin typeface="PingFang SC Regular"/>
          <a:ea typeface="PingFang SC Regular"/>
          <a:cs typeface="PingFang SC Regular"/>
          <a:sym typeface="PingFang SC Regular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ingFang SC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whenisgood.net/bkbtkqb" TargetMode="Externa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lide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018645" y="6540499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  <p:pic>
        <p:nvPicPr>
          <p:cNvPr id="125" name="图片 4" descr="图片 4"/>
          <p:cNvPicPr>
            <a:picLocks noChangeAspect="1"/>
          </p:cNvPicPr>
          <p:nvPr/>
        </p:nvPicPr>
        <p:blipFill>
          <a:blip r:embed="rId2"/>
          <a:srcRect t="11178" b="5951"/>
          <a:stretch>
            <a:fillRect/>
          </a:stretch>
        </p:blipFill>
        <p:spPr>
          <a:xfrm>
            <a:off x="0" y="0"/>
            <a:ext cx="9601200" cy="5304370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矩形 5"/>
          <p:cNvSpPr/>
          <p:nvPr/>
        </p:nvSpPr>
        <p:spPr>
          <a:xfrm>
            <a:off x="457200" y="1397000"/>
            <a:ext cx="6934200" cy="4521200"/>
          </a:xfrm>
          <a:prstGeom prst="rect">
            <a:avLst/>
          </a:prstGeom>
          <a:solidFill>
            <a:schemeClr val="accent2">
              <a:alpha val="70196"/>
            </a:schemeClr>
          </a:solidFill>
          <a:ln w="12700">
            <a:miter lim="400000"/>
          </a:ln>
        </p:spPr>
        <p:txBody>
          <a:bodyPr lIns="73152" tIns="73152" rIns="73152" bIns="73152" anchor="ctr"/>
          <a:lstStyle/>
          <a:p>
            <a:pPr algn="ctr">
              <a:defRPr>
                <a:solidFill>
                  <a:schemeClr val="accent3"/>
                </a:solidFill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grpSp>
        <p:nvGrpSpPr>
          <p:cNvPr id="129" name="组合 11"/>
          <p:cNvGrpSpPr/>
          <p:nvPr/>
        </p:nvGrpSpPr>
        <p:grpSpPr>
          <a:xfrm>
            <a:off x="693063" y="1645327"/>
            <a:ext cx="3009800" cy="632829"/>
            <a:chOff x="0" y="0"/>
            <a:chExt cx="3009798" cy="632827"/>
          </a:xfrm>
        </p:grpSpPr>
        <p:pic>
          <p:nvPicPr>
            <p:cNvPr id="127" name="Google Shape;102;p1" descr="Google Shape;102;p1"/>
            <p:cNvPicPr>
              <a:picLocks noChangeAspect="1"/>
            </p:cNvPicPr>
            <p:nvPr/>
          </p:nvPicPr>
          <p:blipFill>
            <a:blip r:embed="rId3"/>
            <a:srcRect r="80271"/>
            <a:stretch>
              <a:fillRect/>
            </a:stretch>
          </p:blipFill>
          <p:spPr>
            <a:xfrm>
              <a:off x="-1" y="0"/>
              <a:ext cx="724795" cy="6328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8" name="文本框 8"/>
            <p:cNvSpPr txBox="1"/>
            <p:nvPr/>
          </p:nvSpPr>
          <p:spPr>
            <a:xfrm>
              <a:off x="749506" y="131746"/>
              <a:ext cx="2260293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defRPr sz="12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pPr>
              <a:r>
                <a:t>HYGIENE HEROES</a:t>
              </a:r>
            </a:p>
            <a:p>
              <a:pPr>
                <a:defRPr sz="12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pPr>
              <a:r>
                <a:t>CHINA</a:t>
              </a:r>
              <a:r>
                <a:rPr baseline="30000"/>
                <a:t>1</a:t>
              </a:r>
            </a:p>
          </p:txBody>
        </p:sp>
      </p:grpSp>
      <p:sp>
        <p:nvSpPr>
          <p:cNvPr id="130" name="标题 1"/>
          <p:cNvSpPr txBox="1">
            <a:spLocks noGrp="1"/>
          </p:cNvSpPr>
          <p:nvPr>
            <p:ph type="title"/>
          </p:nvPr>
        </p:nvSpPr>
        <p:spPr>
          <a:xfrm>
            <a:off x="779524" y="4079580"/>
            <a:ext cx="4892230" cy="839923"/>
          </a:xfrm>
          <a:prstGeom prst="rect">
            <a:avLst/>
          </a:prstGeom>
        </p:spPr>
        <p:txBody>
          <a:bodyPr/>
          <a:lstStyle/>
          <a:p>
            <a:pPr defTabSz="299923">
              <a:lnSpc>
                <a:spcPct val="150000"/>
              </a:lnSpc>
              <a:defRPr sz="1230" b="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t>卫健联盟大学部</a:t>
            </a:r>
            <a:br/>
            <a:r>
              <a:rPr sz="1148"/>
              <a:t>你好，新朋友</a:t>
            </a:r>
            <a:r>
              <a:rPr sz="1148" b="1">
                <a:latin typeface="Times New Roman"/>
                <a:ea typeface="Times New Roman"/>
                <a:cs typeface="Times New Roman"/>
                <a:sym typeface="Times New Roman"/>
              </a:rPr>
              <a:t>❤️</a:t>
            </a:r>
            <a:br>
              <a:rPr sz="1148" b="1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48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1" name="文本框 13"/>
          <p:cNvSpPr txBox="1"/>
          <p:nvPr/>
        </p:nvSpPr>
        <p:spPr>
          <a:xfrm>
            <a:off x="779526" y="6049945"/>
            <a:ext cx="1767016" cy="2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defRPr sz="1200">
                <a:solidFill>
                  <a:schemeClr val="accent5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2023年</a:t>
            </a:r>
          </a:p>
        </p:txBody>
      </p:sp>
      <p:sp>
        <p:nvSpPr>
          <p:cNvPr id="132" name="文本框 17"/>
          <p:cNvSpPr txBox="1"/>
          <p:nvPr/>
        </p:nvSpPr>
        <p:spPr>
          <a:xfrm>
            <a:off x="457200" y="6423950"/>
            <a:ext cx="8378160" cy="2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defRPr sz="1200" baseline="30000"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r>
              <a:t>注：1. Hygiene Heroes China即卫健联盟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Title 1"/>
          <p:cNvSpPr txBox="1">
            <a:spLocks noGrp="1"/>
          </p:cNvSpPr>
          <p:nvPr>
            <p:ph type="title"/>
          </p:nvPr>
        </p:nvSpPr>
        <p:spPr>
          <a:xfrm>
            <a:off x="294289" y="646804"/>
            <a:ext cx="5637279" cy="758954"/>
          </a:xfrm>
          <a:prstGeom prst="rect">
            <a:avLst/>
          </a:prstGeom>
        </p:spPr>
        <p:txBody>
          <a:bodyPr/>
          <a:lstStyle/>
          <a:p>
            <a:r>
              <a:t>来自R&amp;D团队的问候</a:t>
            </a:r>
          </a:p>
        </p:txBody>
      </p:sp>
      <p:sp>
        <p:nvSpPr>
          <p:cNvPr id="224" name="Text Placeholder 2"/>
          <p:cNvSpPr txBox="1">
            <a:spLocks noGrp="1"/>
          </p:cNvSpPr>
          <p:nvPr>
            <p:ph type="body" idx="1"/>
          </p:nvPr>
        </p:nvSpPr>
        <p:spPr>
          <a:xfrm>
            <a:off x="294290" y="1230864"/>
            <a:ext cx="9165020" cy="4675951"/>
          </a:xfrm>
          <a:prstGeom prst="rect">
            <a:avLst/>
          </a:prstGeom>
        </p:spPr>
        <p:txBody>
          <a:bodyPr/>
          <a:lstStyle/>
          <a:p>
            <a:pPr algn="just">
              <a:lnSpc>
                <a:spcPct val="180000"/>
              </a:lnSpc>
              <a:defRPr sz="1300"/>
            </a:pPr>
            <a:r>
              <a:t>R&amp;D团队的期待：</a:t>
            </a:r>
            <a:endParaRPr sz="1600"/>
          </a:p>
          <a:p>
            <a:pPr marL="342900" indent="-342900" algn="just">
              <a:lnSpc>
                <a:spcPct val="180000"/>
              </a:lnSpc>
              <a:buFontTx/>
              <a:buAutoNum type="arabicPeriod"/>
              <a:defRPr sz="1300"/>
            </a:pPr>
            <a:r>
              <a:t>关于互动（视频，动画，点击式互动，进度条等）形式和内容都欢迎进行提议，如觉得有必要可以直接修改，你们对此有很大的话语权！不过在进行一些</a:t>
            </a:r>
            <a:r>
              <a:rPr u="sng"/>
              <a:t>规模较大的修改</a:t>
            </a:r>
            <a:r>
              <a:t>时希望可以和R&amp;D团队的GM（卢山）进行一轮讨论。</a:t>
            </a:r>
            <a:endParaRPr sz="1600"/>
          </a:p>
          <a:p>
            <a:pPr marL="342900" indent="-342900" algn="just">
              <a:lnSpc>
                <a:spcPct val="180000"/>
              </a:lnSpc>
              <a:buFontTx/>
              <a:buAutoNum type="arabicPeriod"/>
              <a:defRPr sz="1300"/>
            </a:pPr>
            <a:r>
              <a:t>关于内容方面（定义，例子，数据，小测）等也欢迎随时进行提议，如有错别字/表述混乱等问题也可以直接修改，其余修改希望先联系卢山。</a:t>
            </a:r>
            <a:endParaRPr sz="1600"/>
          </a:p>
          <a:p>
            <a:pPr marL="342900" indent="-342900" algn="just">
              <a:lnSpc>
                <a:spcPct val="180000"/>
              </a:lnSpc>
              <a:buFontTx/>
              <a:buAutoNum type="arabicPeriod"/>
              <a:defRPr sz="1300"/>
            </a:pPr>
            <a:r>
              <a:t>对于内容的时间限制，在demo右上角都有写明。总体原则是所有多媒体内容</a:t>
            </a:r>
            <a:r>
              <a:rPr u="sng"/>
              <a:t>时长之和</a:t>
            </a:r>
            <a:r>
              <a:t>不要超过原本的设定，因为整个课程的时长有严格的计划。每块内容分配多久可以大家自由发挥！</a:t>
            </a:r>
            <a:endParaRPr sz="1600"/>
          </a:p>
          <a:p>
            <a:pPr marL="342900" indent="-342900" algn="just">
              <a:lnSpc>
                <a:spcPct val="180000"/>
              </a:lnSpc>
              <a:buFontTx/>
              <a:buAutoNum type="arabicPeriod"/>
              <a:defRPr sz="1300"/>
            </a:pPr>
            <a:r>
              <a:t>第一个demo时间紧迫，可能视频方面只来得及做简单小电影/AI视频，之后会有更长的周期让大家充分发挥！短期内预算上可能比较困难:(</a:t>
            </a:r>
            <a:endParaRPr sz="1100"/>
          </a:p>
          <a:p>
            <a:pPr marL="342900" indent="-342900" algn="just">
              <a:lnSpc>
                <a:spcPct val="180000"/>
              </a:lnSpc>
              <a:buFontTx/>
              <a:buAutoNum type="arabicPeriod"/>
              <a:defRPr sz="1300"/>
            </a:pPr>
            <a:r>
              <a:t>如果任何时候需要R&amp;D团队协助请随时提出，我们可以灵活安排进行协助和合作！</a:t>
            </a:r>
            <a:endParaRPr sz="1600"/>
          </a:p>
          <a:p>
            <a:pPr marL="342900" indent="-342900" algn="just">
              <a:lnSpc>
                <a:spcPct val="180000"/>
              </a:lnSpc>
              <a:buFontTx/>
              <a:buAutoNum type="arabicPeriod"/>
              <a:defRPr sz="1300"/>
            </a:pPr>
            <a:r>
              <a:t>欢迎大家加入！！期待和大家一起为中国性教育做出一点贡献！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lide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018645" y="6540499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227" name="内容占位符 3"/>
          <p:cNvSpPr txBox="1">
            <a:spLocks noGrp="1"/>
          </p:cNvSpPr>
          <p:nvPr>
            <p:ph type="body" sz="quarter" idx="1"/>
          </p:nvPr>
        </p:nvSpPr>
        <p:spPr>
          <a:xfrm>
            <a:off x="457200" y="119062"/>
            <a:ext cx="1109663" cy="265114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200">
                <a:solidFill>
                  <a:schemeClr val="accent1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工作模式</a:t>
            </a:r>
          </a:p>
        </p:txBody>
      </p:sp>
      <p:sp>
        <p:nvSpPr>
          <p:cNvPr id="228" name="Title 4"/>
          <p:cNvSpPr txBox="1">
            <a:spLocks noGrp="1"/>
          </p:cNvSpPr>
          <p:nvPr>
            <p:ph type="title"/>
          </p:nvPr>
        </p:nvSpPr>
        <p:spPr>
          <a:xfrm>
            <a:off x="519689" y="4581845"/>
            <a:ext cx="8686801" cy="758954"/>
          </a:xfrm>
          <a:prstGeom prst="rect">
            <a:avLst/>
          </a:prstGeom>
        </p:spPr>
        <p:txBody>
          <a:bodyPr/>
          <a:lstStyle/>
          <a:p>
            <a:pPr>
              <a:defRPr b="0"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rPr dirty="0" err="1"/>
              <a:t>飞书国际版</a:t>
            </a:r>
            <a:r>
              <a:rPr b="1" dirty="0">
                <a:latin typeface="Times New Roman"/>
                <a:ea typeface="Times New Roman"/>
                <a:cs typeface="Times New Roman"/>
                <a:sym typeface="Times New Roman"/>
              </a:rPr>
              <a:t>——Lark</a:t>
            </a:r>
          </a:p>
        </p:txBody>
      </p:sp>
      <p:pic>
        <p:nvPicPr>
          <p:cNvPr id="229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840" y="4327623"/>
            <a:ext cx="3672405" cy="2146331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内容占位符 3"/>
          <p:cNvSpPr txBox="1"/>
          <p:nvPr/>
        </p:nvSpPr>
        <p:spPr>
          <a:xfrm>
            <a:off x="519686" y="1142999"/>
            <a:ext cx="3920234" cy="28134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spcBef>
                <a:spcPts val="600"/>
              </a:spcBef>
              <a:defRPr>
                <a:solidFill>
                  <a:schemeClr val="accent1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rPr dirty="0" err="1"/>
              <a:t>周会</a:t>
            </a: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indent="-285750">
              <a:spcBef>
                <a:spcPts val="600"/>
              </a:spcBef>
              <a:buSzPct val="100000"/>
              <a:buFont typeface="Arial"/>
              <a:buChar char="•"/>
              <a:defRPr>
                <a:solidFill>
                  <a:schemeClr val="accent1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rPr dirty="0"/>
              <a:t>每周一次，约</a:t>
            </a:r>
            <a:r>
              <a:rPr b="1" dirty="0"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dirty="0"/>
              <a:t>小时</a:t>
            </a: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indent="-285750">
              <a:spcBef>
                <a:spcPts val="600"/>
              </a:spcBef>
              <a:buSzPct val="100000"/>
              <a:buFont typeface="Arial"/>
              <a:buChar char="•"/>
              <a:defRPr>
                <a:solidFill>
                  <a:schemeClr val="accent1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rPr dirty="0" err="1"/>
              <a:t>问候寒暄（分享吐槽</a:t>
            </a:r>
            <a:r>
              <a:rPr dirty="0"/>
              <a:t>）</a:t>
            </a: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indent="-285750">
              <a:spcBef>
                <a:spcPts val="600"/>
              </a:spcBef>
              <a:buSzPct val="100000"/>
              <a:buFont typeface="Arial"/>
              <a:buChar char="•"/>
              <a:defRPr>
                <a:solidFill>
                  <a:schemeClr val="accent1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rPr dirty="0" err="1"/>
              <a:t>各小组复盘（过去一周）工作成果</a:t>
            </a: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indent="-285750">
              <a:spcBef>
                <a:spcPts val="600"/>
              </a:spcBef>
              <a:buSzPct val="100000"/>
              <a:buFont typeface="Arial"/>
              <a:buChar char="•"/>
              <a:defRPr>
                <a:solidFill>
                  <a:schemeClr val="accent1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rPr dirty="0" err="1"/>
              <a:t>小组间</a:t>
            </a:r>
            <a:r>
              <a:rPr b="1" dirty="0" err="1">
                <a:latin typeface="Times New Roman"/>
                <a:ea typeface="Times New Roman"/>
                <a:cs typeface="Times New Roman"/>
                <a:sym typeface="Times New Roman"/>
              </a:rPr>
              <a:t>Q&amp;A</a:t>
            </a:r>
            <a:endParaRPr sz="1200" dirty="0"/>
          </a:p>
          <a:p>
            <a:pPr marL="285750" indent="-285750">
              <a:spcBef>
                <a:spcPts val="600"/>
              </a:spcBef>
              <a:buSzPct val="100000"/>
              <a:buFont typeface="Arial"/>
              <a:buChar char="•"/>
              <a:defRPr>
                <a:solidFill>
                  <a:schemeClr val="accent1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rPr dirty="0" err="1"/>
              <a:t>展望未来一周工作内容</a:t>
            </a: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>
              <a:spcBef>
                <a:spcPts val="600"/>
              </a:spcBef>
              <a:defRPr sz="1200">
                <a:solidFill>
                  <a:schemeClr val="accent1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rPr dirty="0" err="1"/>
              <a:t>如偶有出现周会无法进行的情况，由组长向group</a:t>
            </a:r>
            <a:r>
              <a:rPr dirty="0"/>
              <a:t> </a:t>
            </a:r>
            <a:r>
              <a:rPr dirty="0" err="1"/>
              <a:t>manager交流工作进度</a:t>
            </a:r>
            <a:endParaRPr dirty="0"/>
          </a:p>
        </p:txBody>
      </p:sp>
      <p:sp>
        <p:nvSpPr>
          <p:cNvPr id="231" name="Title 4"/>
          <p:cNvSpPr txBox="1"/>
          <p:nvPr/>
        </p:nvSpPr>
        <p:spPr>
          <a:xfrm>
            <a:off x="519689" y="522367"/>
            <a:ext cx="8686801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90000"/>
              </a:lnSpc>
              <a:defRPr sz="2200" cap="all">
                <a:solidFill>
                  <a:schemeClr val="accent2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t>飞书</a:t>
            </a:r>
            <a:r>
              <a:rPr b="1">
                <a:latin typeface="Times New Roman"/>
                <a:ea typeface="Times New Roman"/>
                <a:cs typeface="Times New Roman"/>
                <a:sym typeface="Times New Roman"/>
              </a:rPr>
              <a:t>+</a:t>
            </a:r>
            <a:r>
              <a:t>腾讯会议</a:t>
            </a:r>
          </a:p>
        </p:txBody>
      </p:sp>
      <p:pic>
        <p:nvPicPr>
          <p:cNvPr id="232" name="图片 31" descr="图片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9003" y="243763"/>
            <a:ext cx="2008820" cy="831237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 descr="A screenshot of a qr code&#10;&#10;Description automatically generated">
            <a:extLst>
              <a:ext uri="{FF2B5EF4-FFF2-40B4-BE49-F238E27FC236}">
                <a16:creationId xmlns:a16="http://schemas.microsoft.com/office/drawing/2014/main" id="{2BBAB9ED-E0D8-0EEF-106F-838818B9BE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9963" y="522367"/>
            <a:ext cx="3225292" cy="573672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lide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005819" y="6540500"/>
            <a:ext cx="139828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236" name="标题 17"/>
          <p:cNvSpPr txBox="1">
            <a:spLocks noGrp="1"/>
          </p:cNvSpPr>
          <p:nvPr>
            <p:ph type="title"/>
          </p:nvPr>
        </p:nvSpPr>
        <p:spPr>
          <a:xfrm>
            <a:off x="457200" y="589062"/>
            <a:ext cx="8686800" cy="758954"/>
          </a:xfrm>
          <a:prstGeom prst="rect">
            <a:avLst/>
          </a:prstGeom>
        </p:spPr>
        <p:txBody>
          <a:bodyPr/>
          <a:lstStyle>
            <a:lvl1pPr marL="10714" indent="-10714">
              <a:defRPr sz="2400" b="0">
                <a:solidFill>
                  <a:schemeClr val="accent1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t>项目成员在工作中应认真负责，及时沟通，与团队良好协作</a:t>
            </a:r>
          </a:p>
        </p:txBody>
      </p:sp>
      <p:sp>
        <p:nvSpPr>
          <p:cNvPr id="237" name="内容占位符 20"/>
          <p:cNvSpPr txBox="1">
            <a:spLocks noGrp="1"/>
          </p:cNvSpPr>
          <p:nvPr>
            <p:ph type="body" sz="quarter" idx="1"/>
          </p:nvPr>
        </p:nvSpPr>
        <p:spPr>
          <a:xfrm>
            <a:off x="457200" y="241459"/>
            <a:ext cx="1109663" cy="265114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buSzTx/>
              <a:buNone/>
              <a:defRPr sz="1200">
                <a:solidFill>
                  <a:schemeClr val="accent1"/>
                </a:solidFill>
              </a:defRPr>
            </a:lvl1pPr>
          </a:lstStyle>
          <a:p>
            <a:r>
              <a:t>工作期待</a:t>
            </a:r>
          </a:p>
        </p:txBody>
      </p:sp>
      <p:sp>
        <p:nvSpPr>
          <p:cNvPr id="238" name="文本框 15"/>
          <p:cNvSpPr txBox="1"/>
          <p:nvPr/>
        </p:nvSpPr>
        <p:spPr>
          <a:xfrm>
            <a:off x="3459479" y="1413299"/>
            <a:ext cx="3198171" cy="370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solidFill>
                  <a:srgbClr val="233543"/>
                </a:solidFill>
                <a:latin typeface="Kaiti SC Bold"/>
                <a:ea typeface="Kaiti SC Bold"/>
                <a:cs typeface="Kaiti SC Bold"/>
                <a:sym typeface="Kaiti SC Bold"/>
              </a:defRPr>
            </a:lvl1pPr>
          </a:lstStyle>
          <a:p>
            <a:r>
              <a:t>对项目成员的期待：</a:t>
            </a:r>
          </a:p>
        </p:txBody>
      </p:sp>
      <p:sp>
        <p:nvSpPr>
          <p:cNvPr id="239" name="Freeform 4969"/>
          <p:cNvSpPr/>
          <p:nvPr/>
        </p:nvSpPr>
        <p:spPr>
          <a:xfrm flipH="1">
            <a:off x="5630159" y="1266017"/>
            <a:ext cx="529992" cy="4847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954" y="7241"/>
                </a:moveTo>
                <a:lnTo>
                  <a:pt x="20714" y="7241"/>
                </a:lnTo>
                <a:lnTo>
                  <a:pt x="21046" y="8345"/>
                </a:lnTo>
                <a:lnTo>
                  <a:pt x="21378" y="9573"/>
                </a:lnTo>
                <a:lnTo>
                  <a:pt x="21489" y="10677"/>
                </a:lnTo>
                <a:lnTo>
                  <a:pt x="21600" y="11905"/>
                </a:lnTo>
                <a:lnTo>
                  <a:pt x="21489" y="13377"/>
                </a:lnTo>
                <a:lnTo>
                  <a:pt x="21268" y="14727"/>
                </a:lnTo>
                <a:lnTo>
                  <a:pt x="20935" y="16077"/>
                </a:lnTo>
                <a:lnTo>
                  <a:pt x="20492" y="17305"/>
                </a:lnTo>
                <a:lnTo>
                  <a:pt x="19828" y="18532"/>
                </a:lnTo>
                <a:lnTo>
                  <a:pt x="19163" y="19636"/>
                </a:lnTo>
                <a:lnTo>
                  <a:pt x="18388" y="20618"/>
                </a:lnTo>
                <a:lnTo>
                  <a:pt x="17502" y="21600"/>
                </a:lnTo>
                <a:lnTo>
                  <a:pt x="14954" y="21600"/>
                </a:lnTo>
                <a:lnTo>
                  <a:pt x="15397" y="20864"/>
                </a:lnTo>
                <a:lnTo>
                  <a:pt x="15729" y="20005"/>
                </a:lnTo>
                <a:lnTo>
                  <a:pt x="16172" y="19268"/>
                </a:lnTo>
                <a:lnTo>
                  <a:pt x="16394" y="18286"/>
                </a:lnTo>
                <a:lnTo>
                  <a:pt x="16615" y="17427"/>
                </a:lnTo>
                <a:lnTo>
                  <a:pt x="16837" y="16445"/>
                </a:lnTo>
                <a:lnTo>
                  <a:pt x="16948" y="15464"/>
                </a:lnTo>
                <a:lnTo>
                  <a:pt x="16948" y="13377"/>
                </a:lnTo>
                <a:lnTo>
                  <a:pt x="16837" y="12395"/>
                </a:lnTo>
                <a:lnTo>
                  <a:pt x="16615" y="11414"/>
                </a:lnTo>
                <a:lnTo>
                  <a:pt x="16172" y="9695"/>
                </a:lnTo>
                <a:lnTo>
                  <a:pt x="15729" y="8836"/>
                </a:lnTo>
                <a:lnTo>
                  <a:pt x="15397" y="7977"/>
                </a:lnTo>
                <a:lnTo>
                  <a:pt x="14954" y="7241"/>
                </a:lnTo>
                <a:close/>
                <a:moveTo>
                  <a:pt x="12628" y="19023"/>
                </a:moveTo>
                <a:lnTo>
                  <a:pt x="14732" y="19023"/>
                </a:lnTo>
                <a:lnTo>
                  <a:pt x="15175" y="17918"/>
                </a:lnTo>
                <a:lnTo>
                  <a:pt x="15397" y="16814"/>
                </a:lnTo>
                <a:lnTo>
                  <a:pt x="15618" y="15586"/>
                </a:lnTo>
                <a:lnTo>
                  <a:pt x="15618" y="13132"/>
                </a:lnTo>
                <a:lnTo>
                  <a:pt x="15397" y="11905"/>
                </a:lnTo>
                <a:lnTo>
                  <a:pt x="15065" y="10677"/>
                </a:lnTo>
                <a:lnTo>
                  <a:pt x="14622" y="9573"/>
                </a:lnTo>
                <a:lnTo>
                  <a:pt x="13071" y="9573"/>
                </a:lnTo>
                <a:lnTo>
                  <a:pt x="11963" y="8959"/>
                </a:lnTo>
                <a:lnTo>
                  <a:pt x="11077" y="8223"/>
                </a:lnTo>
                <a:lnTo>
                  <a:pt x="10302" y="7364"/>
                </a:lnTo>
                <a:lnTo>
                  <a:pt x="9637" y="6382"/>
                </a:lnTo>
                <a:lnTo>
                  <a:pt x="9083" y="5400"/>
                </a:lnTo>
                <a:lnTo>
                  <a:pt x="8640" y="4173"/>
                </a:lnTo>
                <a:lnTo>
                  <a:pt x="8308" y="2945"/>
                </a:lnTo>
                <a:lnTo>
                  <a:pt x="8197" y="1718"/>
                </a:lnTo>
                <a:lnTo>
                  <a:pt x="7975" y="982"/>
                </a:lnTo>
                <a:lnTo>
                  <a:pt x="7643" y="491"/>
                </a:lnTo>
                <a:lnTo>
                  <a:pt x="7089" y="123"/>
                </a:lnTo>
                <a:lnTo>
                  <a:pt x="6757" y="0"/>
                </a:lnTo>
                <a:lnTo>
                  <a:pt x="6092" y="0"/>
                </a:lnTo>
                <a:lnTo>
                  <a:pt x="5760" y="123"/>
                </a:lnTo>
                <a:lnTo>
                  <a:pt x="5317" y="614"/>
                </a:lnTo>
                <a:lnTo>
                  <a:pt x="4985" y="1227"/>
                </a:lnTo>
                <a:lnTo>
                  <a:pt x="4874" y="1473"/>
                </a:lnTo>
                <a:lnTo>
                  <a:pt x="4874" y="1964"/>
                </a:lnTo>
                <a:lnTo>
                  <a:pt x="4985" y="3436"/>
                </a:lnTo>
                <a:lnTo>
                  <a:pt x="5317" y="4909"/>
                </a:lnTo>
                <a:lnTo>
                  <a:pt x="5760" y="6259"/>
                </a:lnTo>
                <a:lnTo>
                  <a:pt x="6314" y="7609"/>
                </a:lnTo>
                <a:lnTo>
                  <a:pt x="6314" y="7977"/>
                </a:lnTo>
                <a:lnTo>
                  <a:pt x="6203" y="8345"/>
                </a:lnTo>
                <a:lnTo>
                  <a:pt x="5982" y="8591"/>
                </a:lnTo>
                <a:lnTo>
                  <a:pt x="5649" y="8836"/>
                </a:lnTo>
                <a:lnTo>
                  <a:pt x="1551" y="8836"/>
                </a:lnTo>
                <a:lnTo>
                  <a:pt x="886" y="8959"/>
                </a:lnTo>
                <a:lnTo>
                  <a:pt x="443" y="9327"/>
                </a:lnTo>
                <a:lnTo>
                  <a:pt x="111" y="9818"/>
                </a:lnTo>
                <a:lnTo>
                  <a:pt x="0" y="10432"/>
                </a:lnTo>
                <a:lnTo>
                  <a:pt x="111" y="11045"/>
                </a:lnTo>
                <a:lnTo>
                  <a:pt x="443" y="11659"/>
                </a:lnTo>
                <a:lnTo>
                  <a:pt x="1329" y="12150"/>
                </a:lnTo>
                <a:lnTo>
                  <a:pt x="775" y="12273"/>
                </a:lnTo>
                <a:lnTo>
                  <a:pt x="332" y="12641"/>
                </a:lnTo>
                <a:lnTo>
                  <a:pt x="111" y="13132"/>
                </a:lnTo>
                <a:lnTo>
                  <a:pt x="0" y="13745"/>
                </a:lnTo>
                <a:lnTo>
                  <a:pt x="111" y="14482"/>
                </a:lnTo>
                <a:lnTo>
                  <a:pt x="443" y="14973"/>
                </a:lnTo>
                <a:lnTo>
                  <a:pt x="886" y="15341"/>
                </a:lnTo>
                <a:lnTo>
                  <a:pt x="1440" y="15464"/>
                </a:lnTo>
                <a:lnTo>
                  <a:pt x="1551" y="15464"/>
                </a:lnTo>
                <a:lnTo>
                  <a:pt x="1108" y="15709"/>
                </a:lnTo>
                <a:lnTo>
                  <a:pt x="665" y="16077"/>
                </a:lnTo>
                <a:lnTo>
                  <a:pt x="443" y="16568"/>
                </a:lnTo>
                <a:lnTo>
                  <a:pt x="332" y="17182"/>
                </a:lnTo>
                <a:lnTo>
                  <a:pt x="443" y="17795"/>
                </a:lnTo>
                <a:lnTo>
                  <a:pt x="775" y="18286"/>
                </a:lnTo>
                <a:lnTo>
                  <a:pt x="1218" y="18655"/>
                </a:lnTo>
                <a:lnTo>
                  <a:pt x="1772" y="18777"/>
                </a:lnTo>
                <a:lnTo>
                  <a:pt x="2437" y="18777"/>
                </a:lnTo>
                <a:lnTo>
                  <a:pt x="1994" y="19268"/>
                </a:lnTo>
                <a:lnTo>
                  <a:pt x="1883" y="19636"/>
                </a:lnTo>
                <a:lnTo>
                  <a:pt x="1883" y="20005"/>
                </a:lnTo>
                <a:lnTo>
                  <a:pt x="1994" y="20495"/>
                </a:lnTo>
                <a:lnTo>
                  <a:pt x="2326" y="20986"/>
                </a:lnTo>
                <a:lnTo>
                  <a:pt x="2658" y="21355"/>
                </a:lnTo>
                <a:lnTo>
                  <a:pt x="3212" y="21477"/>
                </a:lnTo>
                <a:lnTo>
                  <a:pt x="8197" y="21477"/>
                </a:lnTo>
                <a:lnTo>
                  <a:pt x="9526" y="21232"/>
                </a:lnTo>
                <a:lnTo>
                  <a:pt x="10080" y="21109"/>
                </a:lnTo>
                <a:lnTo>
                  <a:pt x="10745" y="20741"/>
                </a:lnTo>
                <a:lnTo>
                  <a:pt x="11298" y="20373"/>
                </a:lnTo>
                <a:lnTo>
                  <a:pt x="11742" y="20005"/>
                </a:lnTo>
                <a:lnTo>
                  <a:pt x="12628" y="19023"/>
                </a:lnTo>
                <a:close/>
              </a:path>
            </a:pathLst>
          </a:custGeom>
          <a:solidFill>
            <a:srgbClr val="09A9D0"/>
          </a:solidFill>
          <a:ln w="12700">
            <a:miter lim="400000"/>
          </a:ln>
        </p:spPr>
        <p:txBody>
          <a:bodyPr lIns="73152" tIns="73152" rIns="73152" bIns="73152"/>
          <a:lstStyle/>
          <a:p>
            <a:pPr>
              <a:defRPr sz="14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grpSp>
        <p:nvGrpSpPr>
          <p:cNvPr id="242" name="矩形 22"/>
          <p:cNvGrpSpPr/>
          <p:nvPr/>
        </p:nvGrpSpPr>
        <p:grpSpPr>
          <a:xfrm>
            <a:off x="3525271" y="1882075"/>
            <a:ext cx="2648110" cy="492139"/>
            <a:chOff x="0" y="0"/>
            <a:chExt cx="2648108" cy="492137"/>
          </a:xfrm>
        </p:grpSpPr>
        <p:sp>
          <p:nvSpPr>
            <p:cNvPr id="240" name="矩形"/>
            <p:cNvSpPr/>
            <p:nvPr/>
          </p:nvSpPr>
          <p:spPr>
            <a:xfrm>
              <a:off x="-1" y="-1"/>
              <a:ext cx="2648110" cy="492139"/>
            </a:xfrm>
            <a:prstGeom prst="rect">
              <a:avLst/>
            </a:prstGeom>
            <a:solidFill>
              <a:schemeClr val="accent5">
                <a:lumOff val="37418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3152" tIns="73152" rIns="73152" bIns="73152" numCol="1" anchor="ctr">
              <a:noAutofit/>
            </a:bodyPr>
            <a:lstStyle/>
            <a:p>
              <a:pPr algn="ctr">
                <a:defRPr>
                  <a:latin typeface="等线"/>
                  <a:ea typeface="等线"/>
                  <a:cs typeface="等线"/>
                  <a:sym typeface="等线"/>
                </a:defRPr>
              </a:pPr>
              <a:endParaRPr/>
            </a:p>
          </p:txBody>
        </p:sp>
        <p:sp>
          <p:nvSpPr>
            <p:cNvPr id="241" name="认真负责的态度"/>
            <p:cNvSpPr txBox="1"/>
            <p:nvPr/>
          </p:nvSpPr>
          <p:spPr>
            <a:xfrm>
              <a:off x="45719" y="73347"/>
              <a:ext cx="2556670" cy="345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1400">
                  <a:solidFill>
                    <a:srgbClr val="233543"/>
                  </a:solidFill>
                  <a:latin typeface="Kaiti SC Bold"/>
                  <a:ea typeface="Kaiti SC Bold"/>
                  <a:cs typeface="Kaiti SC Bold"/>
                  <a:sym typeface="Kaiti SC Bold"/>
                </a:defRPr>
              </a:lvl1pPr>
            </a:lstStyle>
            <a:p>
              <a:r>
                <a:t>认真负责的态度</a:t>
              </a:r>
            </a:p>
          </p:txBody>
        </p:sp>
      </p:grpSp>
      <p:grpSp>
        <p:nvGrpSpPr>
          <p:cNvPr id="245" name="矩形 24"/>
          <p:cNvGrpSpPr/>
          <p:nvPr/>
        </p:nvGrpSpPr>
        <p:grpSpPr>
          <a:xfrm>
            <a:off x="3535136" y="3287748"/>
            <a:ext cx="2648109" cy="492139"/>
            <a:chOff x="0" y="0"/>
            <a:chExt cx="2648108" cy="492137"/>
          </a:xfrm>
        </p:grpSpPr>
        <p:sp>
          <p:nvSpPr>
            <p:cNvPr id="243" name="矩形"/>
            <p:cNvSpPr/>
            <p:nvPr/>
          </p:nvSpPr>
          <p:spPr>
            <a:xfrm>
              <a:off x="-1" y="-1"/>
              <a:ext cx="2648110" cy="492139"/>
            </a:xfrm>
            <a:prstGeom prst="rect">
              <a:avLst/>
            </a:prstGeom>
            <a:solidFill>
              <a:schemeClr val="accent5">
                <a:lumOff val="37418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3152" tIns="73152" rIns="73152" bIns="73152" numCol="1" anchor="ctr">
              <a:noAutofit/>
            </a:bodyPr>
            <a:lstStyle/>
            <a:p>
              <a:pPr algn="ctr">
                <a:defRPr>
                  <a:latin typeface="等线"/>
                  <a:ea typeface="等线"/>
                  <a:cs typeface="等线"/>
                  <a:sym typeface="等线"/>
                </a:defRPr>
              </a:pPr>
              <a:endParaRPr/>
            </a:p>
          </p:txBody>
        </p:sp>
        <p:sp>
          <p:nvSpPr>
            <p:cNvPr id="244" name="清晰及时的沟通"/>
            <p:cNvSpPr txBox="1"/>
            <p:nvPr/>
          </p:nvSpPr>
          <p:spPr>
            <a:xfrm>
              <a:off x="45719" y="73347"/>
              <a:ext cx="2556670" cy="345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1400">
                  <a:solidFill>
                    <a:srgbClr val="233543"/>
                  </a:solidFill>
                  <a:latin typeface="Kaiti SC Bold"/>
                  <a:ea typeface="Kaiti SC Bold"/>
                  <a:cs typeface="Kaiti SC Bold"/>
                  <a:sym typeface="Kaiti SC Bold"/>
                </a:defRPr>
              </a:lvl1pPr>
            </a:lstStyle>
            <a:p>
              <a:r>
                <a:t>清晰及时的沟通</a:t>
              </a:r>
            </a:p>
          </p:txBody>
        </p:sp>
      </p:grpSp>
      <p:sp>
        <p:nvSpPr>
          <p:cNvPr id="246" name="文本框 4"/>
          <p:cNvSpPr txBox="1"/>
          <p:nvPr/>
        </p:nvSpPr>
        <p:spPr>
          <a:xfrm>
            <a:off x="3582673" y="3768869"/>
            <a:ext cx="2699143" cy="9596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Clr>
                <a:srgbClr val="000000"/>
              </a:buClr>
              <a:buSzPct val="100000"/>
              <a:buFont typeface="Arial"/>
              <a:buChar char="•"/>
              <a:defRPr sz="1200">
                <a:solidFill>
                  <a:srgbClr val="233543"/>
                </a:solidFill>
                <a:latin typeface="Kaiti SC Regular"/>
                <a:ea typeface="Kaiti SC Regular"/>
                <a:cs typeface="Kaiti SC Regular"/>
                <a:sym typeface="Kaiti SC Regular"/>
              </a:defRPr>
            </a:pPr>
            <a:r>
              <a:t>及时回复工作信息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/>
              <a:buChar char="•"/>
              <a:defRPr sz="1200">
                <a:solidFill>
                  <a:srgbClr val="233543"/>
                </a:solidFill>
                <a:latin typeface="Kaiti SC Regular"/>
                <a:ea typeface="Kaiti SC Regular"/>
                <a:cs typeface="Kaiti SC Regular"/>
                <a:sym typeface="Kaiti SC Regular"/>
              </a:defRPr>
            </a:pPr>
            <a:r>
              <a:t>遇到任何困难</a:t>
            </a:r>
            <a:r>
              <a:rPr u="sng">
                <a:latin typeface="Kaiti SC Bold"/>
                <a:ea typeface="Kaiti SC Bold"/>
                <a:cs typeface="Kaiti SC Bold"/>
                <a:sym typeface="Kaiti SC Bold"/>
              </a:rPr>
              <a:t>尽早</a:t>
            </a:r>
            <a:r>
              <a:t>与团队成员</a:t>
            </a:r>
            <a:r>
              <a:rPr u="sng">
                <a:latin typeface="Kaiti SC Bold"/>
                <a:ea typeface="Kaiti SC Bold"/>
                <a:cs typeface="Kaiti SC Bold"/>
                <a:sym typeface="Kaiti SC Bold"/>
              </a:rPr>
              <a:t>沟通</a:t>
            </a:r>
            <a:r>
              <a:t>，需要时</a:t>
            </a:r>
            <a:r>
              <a:rPr u="sng">
                <a:latin typeface="Kaiti SC Bold"/>
                <a:ea typeface="Kaiti SC Bold"/>
                <a:cs typeface="Kaiti SC Bold"/>
                <a:sym typeface="Kaiti SC Bold"/>
              </a:rPr>
              <a:t>及时寻求帮助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/>
              <a:buChar char="•"/>
              <a:defRPr sz="1200">
                <a:solidFill>
                  <a:srgbClr val="233543"/>
                </a:solidFill>
                <a:latin typeface="Kaiti SC Regular"/>
                <a:ea typeface="Kaiti SC Regular"/>
                <a:cs typeface="Kaiti SC Regular"/>
                <a:sym typeface="Kaiti SC Regular"/>
              </a:defRPr>
            </a:pPr>
            <a:r>
              <a:t>诚信行事，</a:t>
            </a:r>
            <a:r>
              <a:rPr u="sng">
                <a:latin typeface="Kaiti SC Bold"/>
                <a:ea typeface="Kaiti SC Bold"/>
                <a:cs typeface="Kaiti SC Bold"/>
                <a:sym typeface="Kaiti SC Bold"/>
              </a:rPr>
              <a:t>坦诚交流</a:t>
            </a:r>
          </a:p>
        </p:txBody>
      </p:sp>
      <p:grpSp>
        <p:nvGrpSpPr>
          <p:cNvPr id="249" name="矩形 27"/>
          <p:cNvGrpSpPr/>
          <p:nvPr/>
        </p:nvGrpSpPr>
        <p:grpSpPr>
          <a:xfrm>
            <a:off x="3535136" y="4780245"/>
            <a:ext cx="2648109" cy="492139"/>
            <a:chOff x="0" y="0"/>
            <a:chExt cx="2648108" cy="492137"/>
          </a:xfrm>
        </p:grpSpPr>
        <p:sp>
          <p:nvSpPr>
            <p:cNvPr id="247" name="矩形"/>
            <p:cNvSpPr/>
            <p:nvPr/>
          </p:nvSpPr>
          <p:spPr>
            <a:xfrm>
              <a:off x="-1" y="-1"/>
              <a:ext cx="2648110" cy="492139"/>
            </a:xfrm>
            <a:prstGeom prst="rect">
              <a:avLst/>
            </a:prstGeom>
            <a:solidFill>
              <a:schemeClr val="accent5">
                <a:lumOff val="37418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3152" tIns="73152" rIns="73152" bIns="73152" numCol="1" anchor="ctr">
              <a:noAutofit/>
            </a:bodyPr>
            <a:lstStyle/>
            <a:p>
              <a:pPr algn="ctr">
                <a:defRPr>
                  <a:latin typeface="等线"/>
                  <a:ea typeface="等线"/>
                  <a:cs typeface="等线"/>
                  <a:sym typeface="等线"/>
                </a:defRPr>
              </a:pPr>
              <a:endParaRPr/>
            </a:p>
          </p:txBody>
        </p:sp>
        <p:sp>
          <p:nvSpPr>
            <p:cNvPr id="248" name="良好的团队合作"/>
            <p:cNvSpPr txBox="1"/>
            <p:nvPr/>
          </p:nvSpPr>
          <p:spPr>
            <a:xfrm>
              <a:off x="45719" y="73347"/>
              <a:ext cx="2556670" cy="345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1400">
                  <a:solidFill>
                    <a:srgbClr val="233543"/>
                  </a:solidFill>
                  <a:latin typeface="Kaiti SC Bold"/>
                  <a:ea typeface="Kaiti SC Bold"/>
                  <a:cs typeface="Kaiti SC Bold"/>
                  <a:sym typeface="Kaiti SC Bold"/>
                </a:defRPr>
              </a:lvl1pPr>
            </a:lstStyle>
            <a:p>
              <a:r>
                <a:t>良好的团队合作</a:t>
              </a:r>
            </a:p>
          </p:txBody>
        </p:sp>
      </p:grpSp>
      <p:sp>
        <p:nvSpPr>
          <p:cNvPr id="250" name="文本框 28"/>
          <p:cNvSpPr txBox="1"/>
          <p:nvPr/>
        </p:nvSpPr>
        <p:spPr>
          <a:xfrm>
            <a:off x="3586989" y="2325867"/>
            <a:ext cx="2427224" cy="956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Clr>
                <a:srgbClr val="000000"/>
              </a:buClr>
              <a:buSzPct val="100000"/>
              <a:buFont typeface="Arial"/>
              <a:buChar char="•"/>
              <a:defRPr sz="1200">
                <a:solidFill>
                  <a:srgbClr val="233543"/>
                </a:solidFill>
                <a:latin typeface="Kaiti SC Regular"/>
                <a:ea typeface="Kaiti SC Regular"/>
                <a:cs typeface="Kaiti SC Regular"/>
                <a:sym typeface="Kaiti SC Regular"/>
              </a:defRPr>
            </a:pPr>
            <a:r>
              <a:t>有主人翁意识，</a:t>
            </a:r>
            <a:r>
              <a:rPr u="sng">
                <a:latin typeface="Kaiti SC Bold"/>
                <a:ea typeface="Kaiti SC Bold"/>
                <a:cs typeface="Kaiti SC Bold"/>
                <a:sym typeface="Kaiti SC Bold"/>
              </a:rPr>
              <a:t>积极思考推进</a:t>
            </a:r>
            <a:r>
              <a:t>项目工作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/>
              <a:buChar char="•"/>
              <a:defRPr sz="1200">
                <a:solidFill>
                  <a:srgbClr val="233543"/>
                </a:solidFill>
                <a:latin typeface="Kaiti SC Regular"/>
                <a:ea typeface="Kaiti SC Regular"/>
                <a:cs typeface="Kaiti SC Regular"/>
                <a:sym typeface="Kaiti SC Regular"/>
              </a:defRPr>
            </a:pPr>
            <a:r>
              <a:t>不畏困难，对于任何可能性保持开放的态度</a:t>
            </a:r>
          </a:p>
        </p:txBody>
      </p:sp>
      <p:sp>
        <p:nvSpPr>
          <p:cNvPr id="251" name="文本框 29"/>
          <p:cNvSpPr txBox="1"/>
          <p:nvPr/>
        </p:nvSpPr>
        <p:spPr>
          <a:xfrm>
            <a:off x="3602408" y="5324145"/>
            <a:ext cx="2535116" cy="13883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Clr>
                <a:srgbClr val="000000"/>
              </a:buClr>
              <a:buSzPct val="100000"/>
              <a:buFont typeface="Arial"/>
              <a:buChar char="•"/>
              <a:defRPr sz="1200">
                <a:solidFill>
                  <a:srgbClr val="233543"/>
                </a:solidFill>
                <a:latin typeface="Kaiti SC Regular"/>
                <a:ea typeface="Kaiti SC Regular"/>
                <a:cs typeface="Kaiti SC Regular"/>
                <a:sym typeface="Kaiti SC Regular"/>
              </a:defRPr>
            </a:pPr>
            <a:r>
              <a:t>展现“One Team”的价值观，积极推进组内以及组间交流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/>
              <a:buChar char="•"/>
              <a:defRPr sz="1200">
                <a:solidFill>
                  <a:srgbClr val="233543"/>
                </a:solidFill>
                <a:latin typeface="Kaiti SC Regular"/>
                <a:ea typeface="Kaiti SC Regular"/>
                <a:cs typeface="Kaiti SC Regular"/>
                <a:sym typeface="Kaiti SC Regular"/>
              </a:defRPr>
            </a:pPr>
            <a:r>
              <a:t>给予团队成员</a:t>
            </a:r>
            <a:r>
              <a:rPr u="sng">
                <a:latin typeface="Kaiti SC Bold"/>
                <a:ea typeface="Kaiti SC Bold"/>
                <a:cs typeface="Kaiti SC Bold"/>
                <a:sym typeface="Kaiti SC Bold"/>
              </a:rPr>
              <a:t>信任、尊重和支持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/>
              <a:buChar char="•"/>
              <a:defRPr sz="1200">
                <a:solidFill>
                  <a:srgbClr val="233543"/>
                </a:solidFill>
                <a:latin typeface="Kaiti SC Regular"/>
                <a:ea typeface="Kaiti SC Regular"/>
                <a:cs typeface="Kaiti SC Regular"/>
                <a:sym typeface="Kaiti SC Regular"/>
              </a:defRPr>
            </a:pPr>
            <a:r>
              <a:t>开放包容，若产生矛盾冲突及时沟通解决</a:t>
            </a:r>
          </a:p>
          <a:p>
            <a:pPr marL="285750" indent="-285750">
              <a:buClr>
                <a:srgbClr val="000000"/>
              </a:buClr>
              <a:buSzPct val="100000"/>
              <a:buFont typeface="Arial"/>
              <a:buChar char="•"/>
              <a:defRPr sz="1200">
                <a:solidFill>
                  <a:srgbClr val="233543"/>
                </a:solidFill>
                <a:latin typeface="Kaiti SC Bold"/>
                <a:ea typeface="Kaiti SC Bold"/>
                <a:cs typeface="Kaiti SC Bold"/>
                <a:sym typeface="Kaiti SC Bold"/>
              </a:defRPr>
            </a:pPr>
            <a:r>
              <a:t>Have Fun!!!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lide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018645" y="6540499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13</a:t>
            </a:fld>
            <a:endParaRPr/>
          </a:p>
        </p:txBody>
      </p:sp>
      <p:sp>
        <p:nvSpPr>
          <p:cNvPr id="208" name="标题 1"/>
          <p:cNvSpPr txBox="1">
            <a:spLocks noGrp="1"/>
          </p:cNvSpPr>
          <p:nvPr>
            <p:ph type="title"/>
          </p:nvPr>
        </p:nvSpPr>
        <p:spPr>
          <a:xfrm>
            <a:off x="457200" y="373660"/>
            <a:ext cx="8686800" cy="758953"/>
          </a:xfrm>
          <a:prstGeom prst="rect">
            <a:avLst/>
          </a:prstGeom>
        </p:spPr>
        <p:txBody>
          <a:bodyPr/>
          <a:lstStyle>
            <a:lvl1pPr>
              <a:defRPr b="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rPr lang="en-US" dirty="0" err="1"/>
              <a:t>本周To</a:t>
            </a:r>
            <a:r>
              <a:rPr lang="en-US" dirty="0"/>
              <a:t> </a:t>
            </a:r>
            <a:r>
              <a:rPr lang="en-US" dirty="0" err="1"/>
              <a:t>Do总结</a:t>
            </a:r>
            <a:endParaRPr dirty="0"/>
          </a:p>
        </p:txBody>
      </p:sp>
      <p:sp>
        <p:nvSpPr>
          <p:cNvPr id="209" name="内容占位符 3"/>
          <p:cNvSpPr txBox="1">
            <a:spLocks noGrp="1"/>
          </p:cNvSpPr>
          <p:nvPr>
            <p:ph type="body" sz="quarter" idx="1"/>
          </p:nvPr>
        </p:nvSpPr>
        <p:spPr>
          <a:xfrm>
            <a:off x="457200" y="119062"/>
            <a:ext cx="1109663" cy="265114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200">
                <a:solidFill>
                  <a:schemeClr val="accent1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rPr lang="zh-TW" altLang="en-US" dirty="0"/>
              <a:t>项目计划</a:t>
            </a:r>
            <a:endParaRPr dirty="0"/>
          </a:p>
        </p:txBody>
      </p:sp>
      <p:sp>
        <p:nvSpPr>
          <p:cNvPr id="210" name="直线连接符 5"/>
          <p:cNvSpPr/>
          <p:nvPr/>
        </p:nvSpPr>
        <p:spPr>
          <a:xfrm flipH="1">
            <a:off x="571498" y="1397000"/>
            <a:ext cx="4" cy="5003800"/>
          </a:xfrm>
          <a:prstGeom prst="line">
            <a:avLst/>
          </a:prstGeom>
          <a:ln w="38100">
            <a:solidFill>
              <a:schemeClr val="accent2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12" name="选出组长：本周五前每个小组选出一名组长负责进行工作上的联络。…"/>
          <p:cNvSpPr txBox="1"/>
          <p:nvPr/>
        </p:nvSpPr>
        <p:spPr>
          <a:xfrm>
            <a:off x="840539" y="1729160"/>
            <a:ext cx="9121343" cy="5009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88900" tIns="88900" rIns="88900" bIns="88900" numCol="1" anchor="ctr">
            <a:spAutoFit/>
          </a:bodyPr>
          <a:lstStyle/>
          <a:p>
            <a:pPr marL="240631" indent="-240631">
              <a:lnSpc>
                <a:spcPct val="125000"/>
              </a:lnSpc>
              <a:buSzPct val="100000"/>
              <a:buAutoNum type="arabicPeriod"/>
              <a:defRPr b="1">
                <a:solidFill>
                  <a:srgbClr val="3A87FE"/>
                </a:solidFill>
                <a:latin typeface="等线"/>
                <a:ea typeface="等线"/>
                <a:cs typeface="等线"/>
                <a:sym typeface="等线"/>
              </a:defRPr>
            </a:pPr>
            <a:endParaRPr dirty="0"/>
          </a:p>
        </p:txBody>
      </p:sp>
      <p:grpSp>
        <p:nvGrpSpPr>
          <p:cNvPr id="216" name="矩形 7"/>
          <p:cNvGrpSpPr/>
          <p:nvPr/>
        </p:nvGrpSpPr>
        <p:grpSpPr>
          <a:xfrm>
            <a:off x="1012031" y="1332688"/>
            <a:ext cx="8407400" cy="3279284"/>
            <a:chOff x="0" y="-2352174"/>
            <a:chExt cx="8407400" cy="3279275"/>
          </a:xfrm>
        </p:grpSpPr>
        <p:sp>
          <p:nvSpPr>
            <p:cNvPr id="214" name="矩形"/>
            <p:cNvSpPr/>
            <p:nvPr/>
          </p:nvSpPr>
          <p:spPr>
            <a:xfrm>
              <a:off x="0" y="0"/>
              <a:ext cx="8407400" cy="9271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3152" tIns="73152" rIns="73152" bIns="73152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等线"/>
                  <a:ea typeface="等线"/>
                  <a:cs typeface="等线"/>
                  <a:sym typeface="等线"/>
                </a:defRPr>
              </a:pPr>
              <a:endParaRPr/>
            </a:p>
          </p:txBody>
        </p:sp>
        <p:sp>
          <p:nvSpPr>
            <p:cNvPr id="215" name="2.多媒体组：制作避孕套的使用方式图文素材"/>
            <p:cNvSpPr txBox="1"/>
            <p:nvPr/>
          </p:nvSpPr>
          <p:spPr>
            <a:xfrm>
              <a:off x="0" y="-2352174"/>
              <a:ext cx="8407400" cy="32485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3152" tIns="73152" rIns="73152" bIns="73152" numCol="1" anchor="ctr">
              <a:spAutoFit/>
            </a:bodyPr>
            <a:lstStyle>
              <a:lvl1pPr>
                <a:defRPr sz="1700" b="1">
                  <a:solidFill>
                    <a:srgbClr val="3A87FE"/>
                  </a:solidFill>
                  <a:latin typeface="等线"/>
                  <a:ea typeface="等线"/>
                  <a:cs typeface="等线"/>
                  <a:sym typeface="等线"/>
                </a:defRPr>
              </a:lvl1pPr>
            </a:lstStyle>
            <a:p>
              <a:pPr marL="342900" indent="-342900">
                <a:lnSpc>
                  <a:spcPct val="150000"/>
                </a:lnSpc>
                <a:buAutoNum type="arabicPeriod"/>
              </a:pPr>
              <a:r>
                <a:rPr lang="zh-CN" altLang="en-US" sz="1800" dirty="0">
                  <a:solidFill>
                    <a:schemeClr val="tx1"/>
                  </a:solidFill>
                </a:rPr>
                <a:t>下载飞书国际版</a:t>
              </a:r>
              <a:r>
                <a:rPr lang="en-US" altLang="zh-CN" sz="1800" dirty="0">
                  <a:solidFill>
                    <a:schemeClr val="tx1"/>
                  </a:solidFill>
                </a:rPr>
                <a:t>Lark,</a:t>
              </a:r>
              <a:r>
                <a:rPr lang="zh-CN" altLang="en-US" sz="1800" dirty="0">
                  <a:solidFill>
                    <a:schemeClr val="tx1"/>
                  </a:solidFill>
                </a:rPr>
                <a:t> 扫码进入组织 （</a:t>
              </a:r>
              <a:r>
                <a:rPr lang="en-US" altLang="zh-CN" sz="1800" dirty="0">
                  <a:solidFill>
                    <a:schemeClr val="tx1"/>
                  </a:solidFill>
                </a:rPr>
                <a:t>DDL:</a:t>
              </a:r>
              <a:r>
                <a:rPr lang="zh-CN" altLang="en-US" sz="1800" dirty="0">
                  <a:solidFill>
                    <a:schemeClr val="tx1"/>
                  </a:solidFill>
                </a:rPr>
                <a:t> 北京时间周二中午</a:t>
              </a:r>
              <a:r>
                <a:rPr lang="en-US" altLang="zh-CN" sz="1800" dirty="0">
                  <a:solidFill>
                    <a:schemeClr val="tx1"/>
                  </a:solidFill>
                </a:rPr>
                <a:t>12:00</a:t>
              </a:r>
              <a:r>
                <a:rPr lang="zh-CN" altLang="en-US" sz="1800" dirty="0">
                  <a:solidFill>
                    <a:schemeClr val="tx1"/>
                  </a:solidFill>
                </a:rPr>
                <a:t>）</a:t>
              </a:r>
              <a:endParaRPr lang="en-US" altLang="zh-CN" sz="1800" dirty="0">
                <a:solidFill>
                  <a:schemeClr val="tx1"/>
                </a:solidFill>
              </a:endParaRPr>
            </a:p>
            <a:p>
              <a:pPr marL="342900" indent="-342900">
                <a:lnSpc>
                  <a:spcPct val="150000"/>
                </a:lnSpc>
                <a:buFontTx/>
                <a:buAutoNum type="arabicPeriod"/>
              </a:pPr>
              <a:r>
                <a:rPr lang="zh-CN" altLang="en-US" sz="1800" dirty="0">
                  <a:solidFill>
                    <a:schemeClr val="tx1"/>
                  </a:solidFill>
                </a:rPr>
                <a:t>填写问卷统计常规周会时间 </a:t>
              </a:r>
              <a:r>
                <a:rPr lang="en-US" altLang="zh-CN" sz="1800" dirty="0">
                  <a:solidFill>
                    <a:schemeClr val="tx1"/>
                  </a:solidFill>
                </a:rPr>
                <a:t>🔗</a:t>
              </a:r>
              <a:r>
                <a:rPr lang="zh-CN" altLang="en-US" sz="1800" dirty="0">
                  <a:solidFill>
                    <a:schemeClr val="tx1"/>
                  </a:solidFill>
                </a:rPr>
                <a:t>：</a:t>
              </a:r>
              <a:r>
                <a:rPr lang="en-US" sz="1800" b="0" i="0" u="sng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hlinkClick r:id="rId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http://whenisgood.net/bkbtkqb</a:t>
              </a:r>
              <a:r>
                <a:rPr lang="zh-CN" altLang="en-US" sz="1800" dirty="0">
                  <a:solidFill>
                    <a:schemeClr val="tx1"/>
                  </a:solidFill>
                </a:rPr>
                <a:t>（</a:t>
              </a:r>
              <a:r>
                <a:rPr lang="en-US" altLang="zh-CN" sz="1800" dirty="0">
                  <a:solidFill>
                    <a:schemeClr val="tx1"/>
                  </a:solidFill>
                </a:rPr>
                <a:t>DDL:</a:t>
              </a:r>
              <a:r>
                <a:rPr lang="zh-CN" altLang="en-US" sz="1800" dirty="0">
                  <a:solidFill>
                    <a:schemeClr val="tx1"/>
                  </a:solidFill>
                </a:rPr>
                <a:t> 北京时间周二中午</a:t>
              </a:r>
              <a:r>
                <a:rPr lang="en-US" altLang="zh-CN" sz="1800" dirty="0">
                  <a:solidFill>
                    <a:schemeClr val="tx1"/>
                  </a:solidFill>
                </a:rPr>
                <a:t>12:00</a:t>
              </a:r>
              <a:r>
                <a:rPr lang="zh-CN" altLang="en-US" sz="1800" dirty="0">
                  <a:solidFill>
                    <a:schemeClr val="tx1"/>
                  </a:solidFill>
                </a:rPr>
                <a:t>）</a:t>
              </a:r>
              <a:endParaRPr lang="en-US" sz="1800" b="0" i="0" u="sng" dirty="0"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  <a:p>
              <a:pPr marL="342900" indent="-342900">
                <a:lnSpc>
                  <a:spcPct val="150000"/>
                </a:lnSpc>
                <a:buAutoNum type="arabicPeriod"/>
              </a:pPr>
              <a:r>
                <a:rPr lang="zh-CN" altLang="en-US" sz="1800" dirty="0">
                  <a:solidFill>
                    <a:schemeClr val="tx1"/>
                  </a:solidFill>
                  <a:latin typeface="Arial" panose="020B0604020202020204" pitchFamily="34" charset="0"/>
                </a:rPr>
                <a:t>在下次周会之前完成本周小组工作任务 </a:t>
              </a:r>
              <a:endParaRPr lang="en-US" altLang="zh-CN" sz="1800" dirty="0">
                <a:solidFill>
                  <a:schemeClr val="tx1"/>
                </a:solidFill>
                <a:latin typeface="Arial" panose="020B060402020202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TW" altLang="en-US" dirty="0"/>
                <a:t>选出组长：本周五前每个小组选出一名组长负责进行工作上的联络。 </a:t>
              </a:r>
              <a:endParaRPr lang="en-US" dirty="0"/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dirty="0" err="1"/>
                <a:t>多媒体组：制作避孕套的使用方式图文素材</a:t>
              </a:r>
              <a:endParaRPr lang="en-US" dirty="0"/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TW" altLang="en-US" dirty="0"/>
                <a:t>网页组： 熟悉飞稻平台 使用模版完成大致板块排版</a:t>
              </a:r>
              <a:endParaRPr lang="en-US" dirty="0"/>
            </a:p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25770784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lide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018647" y="6540500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pic>
        <p:nvPicPr>
          <p:cNvPr id="254" name="图片 4" descr="图片 4"/>
          <p:cNvPicPr>
            <a:picLocks noChangeAspect="1"/>
          </p:cNvPicPr>
          <p:nvPr/>
        </p:nvPicPr>
        <p:blipFill>
          <a:blip r:embed="rId2"/>
          <a:srcRect t="11178" b="5951"/>
          <a:stretch>
            <a:fillRect/>
          </a:stretch>
        </p:blipFill>
        <p:spPr>
          <a:xfrm>
            <a:off x="0" y="0"/>
            <a:ext cx="9601200" cy="5304370"/>
          </a:xfrm>
          <a:prstGeom prst="rect">
            <a:avLst/>
          </a:prstGeom>
          <a:ln w="12700">
            <a:miter lim="400000"/>
          </a:ln>
        </p:spPr>
      </p:pic>
      <p:sp>
        <p:nvSpPr>
          <p:cNvPr id="255" name="矩形 5"/>
          <p:cNvSpPr/>
          <p:nvPr/>
        </p:nvSpPr>
        <p:spPr>
          <a:xfrm>
            <a:off x="457200" y="1397000"/>
            <a:ext cx="6934200" cy="4521200"/>
          </a:xfrm>
          <a:prstGeom prst="rect">
            <a:avLst/>
          </a:prstGeom>
          <a:solidFill>
            <a:schemeClr val="accent2">
              <a:alpha val="70196"/>
            </a:schemeClr>
          </a:solidFill>
          <a:ln w="12700">
            <a:miter lim="400000"/>
          </a:ln>
        </p:spPr>
        <p:txBody>
          <a:bodyPr lIns="73152" tIns="73152" rIns="73152" bIns="73152" anchor="ctr"/>
          <a:lstStyle/>
          <a:p>
            <a:pPr algn="ctr">
              <a:defRPr>
                <a:solidFill>
                  <a:schemeClr val="accent3"/>
                </a:solidFill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grpSp>
        <p:nvGrpSpPr>
          <p:cNvPr id="258" name="组合 11"/>
          <p:cNvGrpSpPr/>
          <p:nvPr/>
        </p:nvGrpSpPr>
        <p:grpSpPr>
          <a:xfrm>
            <a:off x="693063" y="1645327"/>
            <a:ext cx="3009800" cy="632829"/>
            <a:chOff x="0" y="0"/>
            <a:chExt cx="3009798" cy="632827"/>
          </a:xfrm>
        </p:grpSpPr>
        <p:pic>
          <p:nvPicPr>
            <p:cNvPr id="256" name="Google Shape;102;p1" descr="Google Shape;102;p1"/>
            <p:cNvPicPr>
              <a:picLocks noChangeAspect="1"/>
            </p:cNvPicPr>
            <p:nvPr/>
          </p:nvPicPr>
          <p:blipFill>
            <a:blip r:embed="rId3"/>
            <a:srcRect r="80271"/>
            <a:stretch>
              <a:fillRect/>
            </a:stretch>
          </p:blipFill>
          <p:spPr>
            <a:xfrm>
              <a:off x="-1" y="0"/>
              <a:ext cx="724795" cy="6328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57" name="文本框 8"/>
            <p:cNvSpPr txBox="1"/>
            <p:nvPr/>
          </p:nvSpPr>
          <p:spPr>
            <a:xfrm>
              <a:off x="749506" y="131746"/>
              <a:ext cx="2260293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defRPr sz="12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pPr>
              <a:r>
                <a:t>HYGIENE HEROES</a:t>
              </a:r>
            </a:p>
            <a:p>
              <a:pPr>
                <a:defRPr sz="12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pPr>
              <a:r>
                <a:t>CHINA</a:t>
              </a:r>
              <a:r>
                <a:rPr baseline="30000"/>
                <a:t>1</a:t>
              </a:r>
            </a:p>
          </p:txBody>
        </p:sp>
      </p:grpSp>
      <p:sp>
        <p:nvSpPr>
          <p:cNvPr id="259" name="标题 1"/>
          <p:cNvSpPr txBox="1">
            <a:spLocks noGrp="1"/>
          </p:cNvSpPr>
          <p:nvPr>
            <p:ph type="title"/>
          </p:nvPr>
        </p:nvSpPr>
        <p:spPr>
          <a:xfrm>
            <a:off x="779524" y="4079580"/>
            <a:ext cx="4892230" cy="839923"/>
          </a:xfrm>
          <a:prstGeom prst="rect">
            <a:avLst/>
          </a:prstGeom>
        </p:spPr>
        <p:txBody>
          <a:bodyPr/>
          <a:lstStyle/>
          <a:p>
            <a:pPr defTabSz="758951">
              <a:lnSpc>
                <a:spcPct val="150000"/>
              </a:lnSpc>
              <a:defRPr sz="1800" b="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t>我们将如何谈论大学性教育？</a:t>
            </a:r>
            <a:br/>
            <a:r>
              <a:t>由你们来定！💪</a:t>
            </a:r>
          </a:p>
        </p:txBody>
      </p:sp>
      <p:sp>
        <p:nvSpPr>
          <p:cNvPr id="260" name="文本框 13"/>
          <p:cNvSpPr txBox="1"/>
          <p:nvPr/>
        </p:nvSpPr>
        <p:spPr>
          <a:xfrm>
            <a:off x="779526" y="6049945"/>
            <a:ext cx="1767016" cy="2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defRPr sz="1200">
                <a:solidFill>
                  <a:schemeClr val="accent5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2023年</a:t>
            </a:r>
          </a:p>
        </p:txBody>
      </p:sp>
      <p:sp>
        <p:nvSpPr>
          <p:cNvPr id="261" name="文本框 17"/>
          <p:cNvSpPr txBox="1"/>
          <p:nvPr/>
        </p:nvSpPr>
        <p:spPr>
          <a:xfrm>
            <a:off x="457200" y="6423950"/>
            <a:ext cx="8378160" cy="2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defRPr sz="1200" baseline="30000"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r>
              <a:t>注：1. Hygiene Heroes China即卫健联盟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lideNumber"/>
          <p:cNvSpPr txBox="1">
            <a:spLocks noGrp="1"/>
          </p:cNvSpPr>
          <p:nvPr>
            <p:ph type="sldNum" sz="quarter" idx="2"/>
          </p:nvPr>
        </p:nvSpPr>
        <p:spPr>
          <a:xfrm>
            <a:off x="9018646" y="6540499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114" name="标题 1"/>
          <p:cNvSpPr txBox="1">
            <a:spLocks noGrp="1"/>
          </p:cNvSpPr>
          <p:nvPr>
            <p:ph type="title"/>
          </p:nvPr>
        </p:nvSpPr>
        <p:spPr>
          <a:xfrm>
            <a:off x="457200" y="384047"/>
            <a:ext cx="8686800" cy="758953"/>
          </a:xfrm>
          <a:prstGeom prst="rect">
            <a:avLst/>
          </a:prstGeom>
        </p:spPr>
        <p:txBody>
          <a:bodyPr/>
          <a:lstStyle>
            <a:lvl1pPr>
              <a:defRPr b="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>
              <a:defRPr b="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0">
                <a:latin typeface="PingFang SC Semibold"/>
                <a:ea typeface="PingFang SC Semibold"/>
                <a:cs typeface="PingFang SC Semibold"/>
                <a:sym typeface="PingFang SC Semibold"/>
              </a:rPr>
              <a:t>入职培训议程</a:t>
            </a:r>
          </a:p>
        </p:txBody>
      </p:sp>
      <p:sp>
        <p:nvSpPr>
          <p:cNvPr id="115" name="内容占位符 3"/>
          <p:cNvSpPr txBox="1">
            <a:spLocks noGrp="1"/>
          </p:cNvSpPr>
          <p:nvPr>
            <p:ph type="body" sz="quarter" idx="1"/>
          </p:nvPr>
        </p:nvSpPr>
        <p:spPr>
          <a:xfrm>
            <a:off x="457200" y="119062"/>
            <a:ext cx="1109663" cy="265113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200">
                <a:solidFill>
                  <a:schemeClr val="accent1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会议概览</a:t>
            </a:r>
          </a:p>
        </p:txBody>
      </p:sp>
      <p:sp>
        <p:nvSpPr>
          <p:cNvPr id="116" name="直线连接符 5"/>
          <p:cNvSpPr/>
          <p:nvPr/>
        </p:nvSpPr>
        <p:spPr>
          <a:xfrm flipH="1">
            <a:off x="571499" y="1397000"/>
            <a:ext cx="2" cy="5003800"/>
          </a:xfrm>
          <a:prstGeom prst="line">
            <a:avLst/>
          </a:prstGeom>
          <a:ln w="38100">
            <a:solidFill>
              <a:schemeClr val="accent2"/>
            </a:solidFill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119" name="矩形 6"/>
          <p:cNvGrpSpPr/>
          <p:nvPr/>
        </p:nvGrpSpPr>
        <p:grpSpPr>
          <a:xfrm>
            <a:off x="863600" y="1397000"/>
            <a:ext cx="8407400" cy="927100"/>
            <a:chOff x="0" y="0"/>
            <a:chExt cx="8407400" cy="927100"/>
          </a:xfrm>
        </p:grpSpPr>
        <p:sp>
          <p:nvSpPr>
            <p:cNvPr id="117" name="矩形"/>
            <p:cNvSpPr/>
            <p:nvPr/>
          </p:nvSpPr>
          <p:spPr>
            <a:xfrm>
              <a:off x="0" y="0"/>
              <a:ext cx="8407400" cy="9271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3152" tIns="73152" rIns="73152" bIns="73152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8" name="1. 团队分工"/>
            <p:cNvSpPr txBox="1"/>
            <p:nvPr/>
          </p:nvSpPr>
          <p:spPr>
            <a:xfrm>
              <a:off x="0" y="266573"/>
              <a:ext cx="8407400" cy="3939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3152" tIns="73152" rIns="73152" bIns="73152" numCol="1" anchor="ctr">
              <a:spAutoFit/>
            </a:bodyPr>
            <a:lstStyle/>
            <a:p>
              <a:pPr>
                <a:defRPr sz="1600"/>
              </a:pPr>
              <a:r>
                <a:rPr dirty="0"/>
                <a:t>1. </a:t>
              </a:r>
              <a:r>
                <a:rPr lang="zh-TW" altLang="en-US" dirty="0"/>
                <a:t>自我介绍</a:t>
              </a:r>
            </a:p>
          </p:txBody>
        </p:sp>
      </p:grpSp>
      <p:grpSp>
        <p:nvGrpSpPr>
          <p:cNvPr id="122" name="矩形 7"/>
          <p:cNvGrpSpPr/>
          <p:nvPr/>
        </p:nvGrpSpPr>
        <p:grpSpPr>
          <a:xfrm>
            <a:off x="863600" y="2349500"/>
            <a:ext cx="8407400" cy="927100"/>
            <a:chOff x="0" y="0"/>
            <a:chExt cx="8407400" cy="927100"/>
          </a:xfrm>
        </p:grpSpPr>
        <p:sp>
          <p:nvSpPr>
            <p:cNvPr id="120" name="矩形"/>
            <p:cNvSpPr/>
            <p:nvPr/>
          </p:nvSpPr>
          <p:spPr>
            <a:xfrm>
              <a:off x="0" y="0"/>
              <a:ext cx="8407400" cy="9271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3152" tIns="73152" rIns="73152" bIns="73152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1" name="2. 项目计划"/>
            <p:cNvSpPr txBox="1"/>
            <p:nvPr/>
          </p:nvSpPr>
          <p:spPr>
            <a:xfrm>
              <a:off x="0" y="266573"/>
              <a:ext cx="8407400" cy="3939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3152" tIns="73152" rIns="73152" bIns="73152" numCol="1" anchor="ctr">
              <a:spAutoFit/>
            </a:bodyPr>
            <a:lstStyle/>
            <a:p>
              <a:pPr>
                <a:defRPr sz="1600"/>
              </a:pPr>
              <a:r>
                <a:rPr dirty="0"/>
                <a:t>2. </a:t>
              </a:r>
              <a:r>
                <a:rPr lang="en-US" dirty="0" err="1"/>
                <a:t>团队分工</a:t>
              </a:r>
              <a:endParaRPr dirty="0"/>
            </a:p>
          </p:txBody>
        </p:sp>
      </p:grpSp>
      <p:grpSp>
        <p:nvGrpSpPr>
          <p:cNvPr id="125" name="矩形 8"/>
          <p:cNvGrpSpPr/>
          <p:nvPr/>
        </p:nvGrpSpPr>
        <p:grpSpPr>
          <a:xfrm>
            <a:off x="863600" y="3302000"/>
            <a:ext cx="8407400" cy="927100"/>
            <a:chOff x="0" y="0"/>
            <a:chExt cx="8407400" cy="927100"/>
          </a:xfrm>
        </p:grpSpPr>
        <p:sp>
          <p:nvSpPr>
            <p:cNvPr id="123" name="矩形"/>
            <p:cNvSpPr/>
            <p:nvPr/>
          </p:nvSpPr>
          <p:spPr>
            <a:xfrm>
              <a:off x="0" y="0"/>
              <a:ext cx="8407400" cy="9271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3152" tIns="73152" rIns="73152" bIns="73152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" name="3. 工作模式+期待"/>
            <p:cNvSpPr txBox="1"/>
            <p:nvPr/>
          </p:nvSpPr>
          <p:spPr>
            <a:xfrm>
              <a:off x="0" y="266573"/>
              <a:ext cx="8407400" cy="3939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3152" tIns="73152" rIns="73152" bIns="73152" numCol="1" anchor="ctr">
              <a:spAutoFit/>
            </a:bodyPr>
            <a:lstStyle/>
            <a:p>
              <a:pPr>
                <a:defRPr sz="1600"/>
              </a:pPr>
              <a:r>
                <a:rPr dirty="0"/>
                <a:t>3. </a:t>
              </a:r>
              <a:r>
                <a:rPr lang="en-US" dirty="0" err="1"/>
                <a:t>项目计划</a:t>
              </a:r>
              <a:endParaRPr dirty="0"/>
            </a:p>
          </p:txBody>
        </p:sp>
      </p:grpSp>
      <p:grpSp>
        <p:nvGrpSpPr>
          <p:cNvPr id="11" name="矩形 8">
            <a:extLst>
              <a:ext uri="{FF2B5EF4-FFF2-40B4-BE49-F238E27FC236}">
                <a16:creationId xmlns:a16="http://schemas.microsoft.com/office/drawing/2014/main" id="{733ED743-BC67-5615-C964-873910949985}"/>
              </a:ext>
            </a:extLst>
          </p:cNvPr>
          <p:cNvGrpSpPr/>
          <p:nvPr/>
        </p:nvGrpSpPr>
        <p:grpSpPr>
          <a:xfrm>
            <a:off x="863600" y="4254500"/>
            <a:ext cx="8407400" cy="927100"/>
            <a:chOff x="0" y="0"/>
            <a:chExt cx="8407400" cy="927100"/>
          </a:xfrm>
        </p:grpSpPr>
        <p:sp>
          <p:nvSpPr>
            <p:cNvPr id="12" name="矩形">
              <a:extLst>
                <a:ext uri="{FF2B5EF4-FFF2-40B4-BE49-F238E27FC236}">
                  <a16:creationId xmlns:a16="http://schemas.microsoft.com/office/drawing/2014/main" id="{A205240C-7EB8-C902-5947-F96CDA2EDEFD}"/>
                </a:ext>
              </a:extLst>
            </p:cNvPr>
            <p:cNvSpPr/>
            <p:nvPr/>
          </p:nvSpPr>
          <p:spPr>
            <a:xfrm>
              <a:off x="0" y="0"/>
              <a:ext cx="8407400" cy="9271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3152" tIns="73152" rIns="73152" bIns="73152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" name="3. 工作模式+期待">
              <a:extLst>
                <a:ext uri="{FF2B5EF4-FFF2-40B4-BE49-F238E27FC236}">
                  <a16:creationId xmlns:a16="http://schemas.microsoft.com/office/drawing/2014/main" id="{0D06BFC2-6AE1-F95A-E690-7F54390E2F4C}"/>
                </a:ext>
              </a:extLst>
            </p:cNvPr>
            <p:cNvSpPr txBox="1"/>
            <p:nvPr/>
          </p:nvSpPr>
          <p:spPr>
            <a:xfrm>
              <a:off x="0" y="266573"/>
              <a:ext cx="8407400" cy="3939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3152" tIns="73152" rIns="73152" bIns="73152" numCol="1" anchor="ctr">
              <a:spAutoFit/>
            </a:bodyPr>
            <a:lstStyle/>
            <a:p>
              <a:pPr>
                <a:defRPr sz="1600"/>
              </a:pPr>
              <a:r>
                <a:rPr lang="en-US" altLang="zh-CN" dirty="0"/>
                <a:t>4</a:t>
              </a:r>
              <a:r>
                <a:rPr dirty="0"/>
                <a:t>. </a:t>
              </a:r>
              <a:r>
                <a:rPr dirty="0" err="1"/>
                <a:t>工作模式+期待</a:t>
              </a:r>
              <a:endParaRPr dirty="0"/>
            </a:p>
          </p:txBody>
        </p:sp>
      </p:grp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">
            <a:extLst>
              <a:ext uri="{FF2B5EF4-FFF2-40B4-BE49-F238E27FC236}">
                <a16:creationId xmlns:a16="http://schemas.microsoft.com/office/drawing/2014/main" id="{1BDD785A-8696-B7D4-B751-0EA7DC9D8846}"/>
              </a:ext>
            </a:extLst>
          </p:cNvPr>
          <p:cNvSpPr/>
          <p:nvPr/>
        </p:nvSpPr>
        <p:spPr>
          <a:xfrm>
            <a:off x="3795783" y="1773246"/>
            <a:ext cx="4609636" cy="2089906"/>
          </a:xfrm>
          <a:prstGeom prst="roundRect">
            <a:avLst>
              <a:gd name="adj" fmla="val 14425"/>
            </a:avLst>
          </a:prstGeom>
          <a:solidFill>
            <a:schemeClr val="accent3"/>
          </a:solidFill>
          <a:ln>
            <a:solidFill>
              <a:srgbClr val="FFFFFF"/>
            </a:solidFill>
          </a:ln>
        </p:spPr>
        <p:txBody>
          <a:bodyPr lIns="73152" tIns="73152" rIns="73152" bIns="73152" anchor="ctr"/>
          <a:lstStyle/>
          <a:p>
            <a:pPr marR="0" lvl="0" algn="l" rtl="0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en-US" altLang="zh-CN" sz="1800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  <a:sym typeface="Calibri"/>
              </a:rPr>
              <a:t>1.</a:t>
            </a:r>
            <a:r>
              <a:rPr lang="zh-CN" altLang="en-US" sz="1800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  <a:sym typeface="Calibri"/>
              </a:rPr>
              <a:t> 你是谁</a:t>
            </a:r>
            <a:r>
              <a:rPr lang="zh-CN" altLang="en-US" sz="1800" b="1" dirty="0">
                <a:solidFill>
                  <a:schemeClr val="dk1"/>
                </a:solidFill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  <a:sym typeface="Calibri"/>
              </a:rPr>
              <a:t>：</a:t>
            </a:r>
            <a:endParaRPr lang="en-US" altLang="zh-CN" sz="1800" b="1" dirty="0">
              <a:solidFill>
                <a:schemeClr val="dk1"/>
              </a:solidFill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  <a:sym typeface="Calibri"/>
            </a:endParaRPr>
          </a:p>
          <a:p>
            <a:pPr marL="285750" marR="0" lvl="0" indent="-285750" algn="l" rtl="0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dk1"/>
                </a:solidFill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  <a:sym typeface="Calibri"/>
              </a:rPr>
              <a:t>姓名</a:t>
            </a:r>
            <a:endParaRPr lang="en-US" altLang="zh-CN" sz="1800" dirty="0">
              <a:solidFill>
                <a:schemeClr val="dk1"/>
              </a:solidFill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  <a:sym typeface="Calibri"/>
            </a:endParaRPr>
          </a:p>
          <a:p>
            <a:pPr marL="285750" marR="0" lvl="0" indent="-285750" algn="l" rtl="0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dk1"/>
                </a:solidFill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  <a:sym typeface="Calibri"/>
              </a:rPr>
              <a:t>学校</a:t>
            </a:r>
            <a:endParaRPr lang="en-US" altLang="zh-CN" sz="1800" dirty="0">
              <a:solidFill>
                <a:schemeClr val="dk1"/>
              </a:solidFill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  <a:sym typeface="Calibri"/>
            </a:endParaRPr>
          </a:p>
          <a:p>
            <a:pPr marL="285750" marR="0" lvl="0" indent="-285750" algn="l" rtl="0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dk1"/>
                </a:solidFill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  <a:sym typeface="Calibri"/>
              </a:rPr>
              <a:t>专业</a:t>
            </a:r>
            <a:endParaRPr lang="en-US" altLang="zh-CN" sz="1800" dirty="0">
              <a:solidFill>
                <a:schemeClr val="dk1"/>
              </a:solidFill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  <a:sym typeface="Calibri"/>
            </a:endParaRPr>
          </a:p>
          <a:p>
            <a:pPr marL="285750" marR="0" lvl="0" indent="-285750" algn="l" rtl="0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dk1"/>
                </a:solidFill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  <a:sym typeface="Calibri"/>
              </a:rPr>
              <a:t>兴趣爱好</a:t>
            </a:r>
            <a:endParaRPr lang="en-US" altLang="zh-CN" sz="1800" dirty="0">
              <a:solidFill>
                <a:schemeClr val="dk1"/>
              </a:solidFill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  <a:sym typeface="Calibri"/>
            </a:endParaRPr>
          </a:p>
          <a:p>
            <a:pPr marL="285750" marR="0" lvl="0" indent="-285750" algn="l" rtl="0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chemeClr val="dk1"/>
                </a:solidFill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  <a:sym typeface="Calibri"/>
              </a:rPr>
              <a:t>&amp;</a:t>
            </a:r>
            <a:r>
              <a:rPr lang="zh-CN" altLang="en-US" sz="1800" dirty="0">
                <a:solidFill>
                  <a:schemeClr val="dk1"/>
                </a:solidFill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  <a:sym typeface="Calibri"/>
              </a:rPr>
              <a:t>其他任何你想分享的 ；）</a:t>
            </a:r>
            <a:endParaRPr lang="en-US" altLang="zh-CN" sz="1800" dirty="0">
              <a:solidFill>
                <a:schemeClr val="dk1"/>
              </a:solidFill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698384-F947-DEF6-6DCF-26B409BB6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自我介绍</a:t>
            </a:r>
            <a:endParaRPr lang="en-US" dirty="0"/>
          </a:p>
        </p:txBody>
      </p:sp>
      <p:sp>
        <p:nvSpPr>
          <p:cNvPr id="5" name="Google Shape;194;p5">
            <a:extLst>
              <a:ext uri="{FF2B5EF4-FFF2-40B4-BE49-F238E27FC236}">
                <a16:creationId xmlns:a16="http://schemas.microsoft.com/office/drawing/2014/main" id="{81664FF1-3C16-48DC-19C0-3D5CB6A75E1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457200" y="2967355"/>
            <a:ext cx="2988527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800" b="1" dirty="0">
                <a:solidFill>
                  <a:schemeClr val="accent1"/>
                </a:solidFill>
                <a:latin typeface="Times New Roman" panose="02020603050405020304" pitchFamily="18" charset="0"/>
                <a:ea typeface="Kaiti SC Black" panose="02010600040101010101" pitchFamily="2" charset="-122"/>
                <a:cs typeface="Times New Roman" panose="02020603050405020304" pitchFamily="18" charset="0"/>
                <a:sym typeface="Calibri"/>
              </a:rPr>
              <a:t>欢迎大家加入团队！</a:t>
            </a:r>
            <a:endParaRPr lang="en-US" altLang="zh-CN" sz="1800" b="1" dirty="0">
              <a:solidFill>
                <a:schemeClr val="accent1"/>
              </a:solidFill>
              <a:latin typeface="Times New Roman" panose="02020603050405020304" pitchFamily="18" charset="0"/>
              <a:ea typeface="Kaiti SC Black" panose="02010600040101010101" pitchFamily="2" charset="-122"/>
              <a:cs typeface="Times New Roman" panose="02020603050405020304" pitchFamily="18" charset="0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zh-CN" altLang="en-US" sz="1800" b="1" dirty="0">
              <a:solidFill>
                <a:schemeClr val="accent1"/>
              </a:solidFill>
              <a:latin typeface="Times New Roman" panose="02020603050405020304" pitchFamily="18" charset="0"/>
              <a:ea typeface="Kaiti SC Black" panose="02010600040101010101" pitchFamily="2" charset="-122"/>
              <a:cs typeface="Times New Roman" panose="02020603050405020304" pitchFamily="18" charset="0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800" b="1" dirty="0">
                <a:solidFill>
                  <a:schemeClr val="accent1"/>
                </a:solidFill>
                <a:latin typeface="Times New Roman" panose="02020603050405020304" pitchFamily="18" charset="0"/>
                <a:ea typeface="Kaiti SC Black" panose="02010600040101010101" pitchFamily="2" charset="-122"/>
                <a:cs typeface="Times New Roman" panose="02020603050405020304" pitchFamily="18" charset="0"/>
                <a:sym typeface="Calibri"/>
              </a:rPr>
              <a:t>请先介绍一下自己吧 </a:t>
            </a:r>
            <a:r>
              <a:rPr lang="zh-CN" altLang="en-US" sz="1800" b="1" dirty="0">
                <a:solidFill>
                  <a:schemeClr val="accent1"/>
                </a:solidFill>
                <a:latin typeface="Times New Roman" panose="02020603050405020304" pitchFamily="18" charset="0"/>
                <a:ea typeface="Kaiti SC Black" panose="02010600040101010101" pitchFamily="2" charset="-122"/>
                <a:cs typeface="Times New Roman" panose="02020603050405020304" pitchFamily="18" charset="0"/>
                <a:sym typeface="Wingdings" pitchFamily="2" charset="2"/>
              </a:rPr>
              <a:t></a:t>
            </a:r>
            <a:endParaRPr lang="zh-CN" altLang="en-US" sz="1800" b="1" dirty="0">
              <a:solidFill>
                <a:schemeClr val="accent1"/>
              </a:solidFill>
              <a:latin typeface="Times New Roman" panose="02020603050405020304" pitchFamily="18" charset="0"/>
              <a:ea typeface="Kaiti SC Black" panose="02010600040101010101" pitchFamily="2" charset="-122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10" name="圆角矩形">
            <a:extLst>
              <a:ext uri="{FF2B5EF4-FFF2-40B4-BE49-F238E27FC236}">
                <a16:creationId xmlns:a16="http://schemas.microsoft.com/office/drawing/2014/main" id="{7E4CA0DF-D14E-5CD1-096A-665EAA085FBF}"/>
              </a:ext>
            </a:extLst>
          </p:cNvPr>
          <p:cNvSpPr/>
          <p:nvPr/>
        </p:nvSpPr>
        <p:spPr>
          <a:xfrm>
            <a:off x="3795783" y="3848786"/>
            <a:ext cx="4662814" cy="1938697"/>
          </a:xfrm>
          <a:prstGeom prst="roundRect">
            <a:avLst>
              <a:gd name="adj" fmla="val 14425"/>
            </a:avLst>
          </a:prstGeom>
          <a:solidFill>
            <a:schemeClr val="accent2"/>
          </a:solidFill>
          <a:ln>
            <a:solidFill>
              <a:srgbClr val="FFFFFF"/>
            </a:solidFill>
          </a:ln>
        </p:spPr>
        <p:txBody>
          <a:bodyPr lIns="73152" tIns="73152" rIns="73152" bIns="73152" anchor="ctr"/>
          <a:lstStyle/>
          <a:p>
            <a:pPr fontAlgn="base">
              <a:lnSpc>
                <a:spcPct val="150000"/>
              </a:lnSpc>
            </a:pPr>
            <a:r>
              <a:rPr lang="en-US" altLang="zh-CN" sz="1800" b="1" dirty="0">
                <a:solidFill>
                  <a:schemeClr val="bg1"/>
                </a:solidFill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2.</a:t>
            </a:r>
            <a:r>
              <a:rPr lang="zh-CN" altLang="en-US" sz="1800" b="1" dirty="0">
                <a:solidFill>
                  <a:schemeClr val="bg1"/>
                </a:solidFill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 选择以下一个（或多个</a:t>
            </a:r>
            <a:r>
              <a:rPr lang="zh-CN" altLang="en-US" sz="1800" b="1" dirty="0">
                <a:solidFill>
                  <a:schemeClr val="bg1"/>
                </a:solidFill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  <a:sym typeface="Wingdings" pitchFamily="2" charset="2"/>
              </a:rPr>
              <a:t>）回答</a:t>
            </a:r>
            <a:r>
              <a:rPr lang="en-US" altLang="zh-CN" sz="1800" b="1" dirty="0">
                <a:solidFill>
                  <a:schemeClr val="bg1"/>
                </a:solidFill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  <a:sym typeface="Wingdings" pitchFamily="2" charset="2"/>
              </a:rPr>
              <a:t>:</a:t>
            </a:r>
            <a:endParaRPr lang="en-US" altLang="zh-CN" sz="1800" b="1" dirty="0">
              <a:solidFill>
                <a:schemeClr val="bg1"/>
              </a:solidFill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  <a:p>
            <a:pPr marL="285750" indent="-285750" fontAlgn="base">
              <a:lnSpc>
                <a:spcPts val="2200"/>
              </a:lnSpc>
              <a:buClr>
                <a:schemeClr val="dk1"/>
              </a:buClr>
              <a:buSzPts val="1200"/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bg1"/>
                </a:solidFill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最近一件最开心的事情是什么？</a:t>
            </a:r>
          </a:p>
          <a:p>
            <a:pPr marL="285750" indent="-285750" fontAlgn="base">
              <a:lnSpc>
                <a:spcPts val="2200"/>
              </a:lnSpc>
              <a:buClr>
                <a:schemeClr val="dk1"/>
              </a:buClr>
              <a:buSzPts val="1200"/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bg1"/>
                </a:solidFill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今年有什么想要完成的小心愿吗？</a:t>
            </a:r>
          </a:p>
          <a:p>
            <a:pPr marL="285750" indent="-285750" fontAlgn="base">
              <a:lnSpc>
                <a:spcPts val="2200"/>
              </a:lnSpc>
              <a:buClr>
                <a:schemeClr val="dk1"/>
              </a:buClr>
              <a:buSzPts val="1200"/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bg1"/>
                </a:solidFill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关于的最奇怪的一件事是什么？</a:t>
            </a:r>
            <a:endParaRPr lang="en-US" altLang="zh-CN" sz="1800" dirty="0">
              <a:solidFill>
                <a:schemeClr val="bg1"/>
              </a:solidFill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  <a:p>
            <a:pPr marL="285750" indent="-285750" fontAlgn="base">
              <a:lnSpc>
                <a:spcPts val="2200"/>
              </a:lnSpc>
              <a:buClr>
                <a:schemeClr val="dk1"/>
              </a:buClr>
              <a:buSzPts val="1200"/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bg1"/>
                </a:solidFill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你吃火锅的必点菜品是什么？</a:t>
            </a:r>
          </a:p>
        </p:txBody>
      </p:sp>
    </p:spTree>
    <p:extLst>
      <p:ext uri="{BB962C8B-B14F-4D97-AF65-F5344CB8AC3E}">
        <p14:creationId xmlns:p14="http://schemas.microsoft.com/office/powerpoint/2010/main" val="269979540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98384-F947-DEF6-6DCF-26B409BB6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</a:t>
            </a:r>
            <a:r>
              <a:rPr lang="zh-CN" altLang="en-US" dirty="0"/>
              <a:t> </a:t>
            </a:r>
            <a:r>
              <a:rPr lang="en-US" altLang="zh-CN" dirty="0"/>
              <a:t>orientation</a:t>
            </a:r>
            <a:r>
              <a:rPr lang="zh-CN" altLang="en-US" dirty="0"/>
              <a:t> </a:t>
            </a:r>
            <a:r>
              <a:rPr lang="en-US" altLang="zh-CN" dirty="0"/>
              <a:t>Q&amp;A</a:t>
            </a:r>
            <a:endParaRPr lang="en-US" dirty="0"/>
          </a:p>
        </p:txBody>
      </p:sp>
      <p:sp>
        <p:nvSpPr>
          <p:cNvPr id="5" name="Google Shape;194;p5">
            <a:extLst>
              <a:ext uri="{FF2B5EF4-FFF2-40B4-BE49-F238E27FC236}">
                <a16:creationId xmlns:a16="http://schemas.microsoft.com/office/drawing/2014/main" id="{81664FF1-3C16-48DC-19C0-3D5CB6A75E1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1778619" y="1328125"/>
            <a:ext cx="6043961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800" b="1" dirty="0">
                <a:solidFill>
                  <a:schemeClr val="accent1"/>
                </a:solidFill>
                <a:latin typeface="Times New Roman" panose="02020603050405020304" pitchFamily="18" charset="0"/>
                <a:ea typeface="Kaiti SC Black" panose="02010600040101010101" pitchFamily="2" charset="-122"/>
                <a:cs typeface="Times New Roman" panose="02020603050405020304" pitchFamily="18" charset="0"/>
                <a:sym typeface="Calibri"/>
              </a:rPr>
              <a:t>看完我们的</a:t>
            </a:r>
            <a:r>
              <a:rPr lang="en-US" altLang="zh-CN" sz="1800" b="1" dirty="0">
                <a:solidFill>
                  <a:schemeClr val="accent1"/>
                </a:solidFill>
                <a:latin typeface="Times New Roman" panose="02020603050405020304" pitchFamily="18" charset="0"/>
                <a:ea typeface="Kaiti SC Black" panose="02010600040101010101" pitchFamily="2" charset="-122"/>
                <a:cs typeface="Times New Roman" panose="02020603050405020304" pitchFamily="18" charset="0"/>
                <a:sym typeface="Calibri"/>
              </a:rPr>
              <a:t>General</a:t>
            </a:r>
            <a:r>
              <a:rPr lang="zh-CN" altLang="en-US" sz="1800" b="1" dirty="0">
                <a:solidFill>
                  <a:schemeClr val="accent1"/>
                </a:solidFill>
                <a:latin typeface="Times New Roman" panose="02020603050405020304" pitchFamily="18" charset="0"/>
                <a:ea typeface="Kaiti SC Black" panose="02010600040101010101" pitchFamily="2" charset="-122"/>
                <a:cs typeface="Times New Roman" panose="02020603050405020304" pitchFamily="18" charset="0"/>
                <a:sym typeface="Calibri"/>
              </a:rPr>
              <a:t> </a:t>
            </a:r>
            <a:r>
              <a:rPr lang="en-US" altLang="zh-CN" sz="1800" b="1" dirty="0">
                <a:solidFill>
                  <a:schemeClr val="accent1"/>
                </a:solidFill>
                <a:latin typeface="Times New Roman" panose="02020603050405020304" pitchFamily="18" charset="0"/>
                <a:ea typeface="Kaiti SC Black" panose="02010600040101010101" pitchFamily="2" charset="-122"/>
                <a:cs typeface="Times New Roman" panose="02020603050405020304" pitchFamily="18" charset="0"/>
                <a:sym typeface="Calibri"/>
              </a:rPr>
              <a:t>Orientation</a:t>
            </a:r>
            <a:r>
              <a:rPr lang="zh-CN" altLang="en-US" sz="1800" b="1" dirty="0">
                <a:solidFill>
                  <a:schemeClr val="accent1"/>
                </a:solidFill>
                <a:latin typeface="Times New Roman" panose="02020603050405020304" pitchFamily="18" charset="0"/>
                <a:ea typeface="Kaiti SC Black" panose="02010600040101010101" pitchFamily="2" charset="-122"/>
                <a:cs typeface="Times New Roman" panose="02020603050405020304" pitchFamily="18" charset="0"/>
                <a:sym typeface="Calibri"/>
              </a:rPr>
              <a:t>视频，有什么问题、</a:t>
            </a:r>
            <a:r>
              <a:rPr lang="en-US" altLang="zh-CN" sz="1800" b="1" dirty="0">
                <a:solidFill>
                  <a:schemeClr val="accent1"/>
                </a:solidFill>
                <a:latin typeface="Times New Roman" panose="02020603050405020304" pitchFamily="18" charset="0"/>
                <a:ea typeface="Kaiti SC Black" panose="02010600040101010101" pitchFamily="2" charset="-122"/>
                <a:cs typeface="Times New Roman" panose="02020603050405020304" pitchFamily="18" charset="0"/>
                <a:sym typeface="Calibri"/>
              </a:rPr>
              <a:t>takeaway</a:t>
            </a:r>
            <a:r>
              <a:rPr lang="zh-CN" altLang="en-US" sz="1800" b="1" dirty="0">
                <a:solidFill>
                  <a:schemeClr val="accent1"/>
                </a:solidFill>
                <a:latin typeface="Times New Roman" panose="02020603050405020304" pitchFamily="18" charset="0"/>
                <a:ea typeface="Kaiti SC Black" panose="02010600040101010101" pitchFamily="2" charset="-122"/>
                <a:cs typeface="Times New Roman" panose="02020603050405020304" pitchFamily="18" charset="0"/>
                <a:sym typeface="Calibri"/>
              </a:rPr>
              <a:t>或者其他任何想要分享的吗？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9D335175-247D-3071-2200-6F05FC33D9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2" t="11303" r="4797" b="13228"/>
          <a:stretch/>
        </p:blipFill>
        <p:spPr>
          <a:xfrm>
            <a:off x="1364235" y="2159540"/>
            <a:ext cx="6872730" cy="358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98576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lideNumber"/>
          <p:cNvSpPr txBox="1">
            <a:spLocks noGrp="1"/>
          </p:cNvSpPr>
          <p:nvPr>
            <p:ph type="sldNum" sz="quarter" idx="2"/>
          </p:nvPr>
        </p:nvSpPr>
        <p:spPr>
          <a:xfrm>
            <a:off x="9018646" y="6540499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49" name="标题 5"/>
          <p:cNvSpPr txBox="1">
            <a:spLocks noGrp="1"/>
          </p:cNvSpPr>
          <p:nvPr>
            <p:ph type="title"/>
          </p:nvPr>
        </p:nvSpPr>
        <p:spPr>
          <a:xfrm>
            <a:off x="457200" y="384047"/>
            <a:ext cx="8686800" cy="758953"/>
          </a:xfrm>
          <a:prstGeom prst="rect">
            <a:avLst/>
          </a:prstGeom>
        </p:spPr>
        <p:txBody>
          <a:bodyPr/>
          <a:lstStyle/>
          <a:p>
            <a:r>
              <a:t>团队分工</a:t>
            </a:r>
          </a:p>
        </p:txBody>
      </p:sp>
      <p:sp>
        <p:nvSpPr>
          <p:cNvPr id="150" name="内容占位符 28"/>
          <p:cNvSpPr txBox="1">
            <a:spLocks noGrp="1"/>
          </p:cNvSpPr>
          <p:nvPr>
            <p:ph type="body" sz="quarter" idx="1"/>
          </p:nvPr>
        </p:nvSpPr>
        <p:spPr>
          <a:xfrm>
            <a:off x="457200" y="119062"/>
            <a:ext cx="1109663" cy="26511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buSzTx/>
              <a:buNone/>
              <a:defRPr sz="1200">
                <a:solidFill>
                  <a:schemeClr val="accent1"/>
                </a:solidFill>
              </a:defRPr>
            </a:lvl1pPr>
          </a:lstStyle>
          <a:p>
            <a:r>
              <a:t>项目计划</a:t>
            </a:r>
          </a:p>
        </p:txBody>
      </p:sp>
      <p:sp>
        <p:nvSpPr>
          <p:cNvPr id="151" name="圆角矩形"/>
          <p:cNvSpPr/>
          <p:nvPr/>
        </p:nvSpPr>
        <p:spPr>
          <a:xfrm>
            <a:off x="580560" y="2476500"/>
            <a:ext cx="1905001" cy="190500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25400">
            <a:solidFill>
              <a:schemeClr val="accent2"/>
            </a:solidFill>
          </a:ln>
        </p:spPr>
        <p:txBody>
          <a:bodyPr lIns="73152" tIns="73152" rIns="73152" bIns="73152" anchor="ctr"/>
          <a:lstStyle/>
          <a:p>
            <a:pPr>
              <a:defRPr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152" name="Tech&amp;Media"/>
          <p:cNvSpPr txBox="1"/>
          <p:nvPr/>
        </p:nvSpPr>
        <p:spPr>
          <a:xfrm>
            <a:off x="897725" y="3289300"/>
            <a:ext cx="1270671" cy="279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r>
              <a:t>Tech&amp;Media</a:t>
            </a:r>
          </a:p>
        </p:txBody>
      </p:sp>
      <p:sp>
        <p:nvSpPr>
          <p:cNvPr id="153" name="圆角矩形"/>
          <p:cNvSpPr/>
          <p:nvPr/>
        </p:nvSpPr>
        <p:spPr>
          <a:xfrm>
            <a:off x="2703268" y="1594025"/>
            <a:ext cx="1714501" cy="1188594"/>
          </a:xfrm>
          <a:prstGeom prst="roundRect">
            <a:avLst>
              <a:gd name="adj" fmla="val 14425"/>
            </a:avLst>
          </a:prstGeom>
          <a:solidFill>
            <a:schemeClr val="accent3"/>
          </a:solidFill>
          <a:ln>
            <a:solidFill>
              <a:srgbClr val="FFFFFF"/>
            </a:solidFill>
          </a:ln>
        </p:spPr>
        <p:txBody>
          <a:bodyPr lIns="73152" tIns="73152" rIns="73152" bIns="73152" anchor="ctr"/>
          <a:lstStyle/>
          <a:p>
            <a:pPr>
              <a:defRPr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154" name="多媒体制作"/>
          <p:cNvSpPr txBox="1"/>
          <p:nvPr/>
        </p:nvSpPr>
        <p:spPr>
          <a:xfrm>
            <a:off x="3077918" y="2054972"/>
            <a:ext cx="965201" cy="2667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50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r>
              <a:t>多媒体制作</a:t>
            </a:r>
          </a:p>
        </p:txBody>
      </p:sp>
      <p:sp>
        <p:nvSpPr>
          <p:cNvPr id="155" name="圆角矩形"/>
          <p:cNvSpPr/>
          <p:nvPr/>
        </p:nvSpPr>
        <p:spPr>
          <a:xfrm>
            <a:off x="2699593" y="3896152"/>
            <a:ext cx="1721851" cy="1193689"/>
          </a:xfrm>
          <a:prstGeom prst="roundRect">
            <a:avLst>
              <a:gd name="adj" fmla="val 14425"/>
            </a:avLst>
          </a:prstGeom>
          <a:solidFill>
            <a:schemeClr val="accent2"/>
          </a:solidFill>
          <a:ln>
            <a:solidFill>
              <a:srgbClr val="FFFFFF"/>
            </a:solidFill>
          </a:ln>
        </p:spPr>
        <p:txBody>
          <a:bodyPr lIns="73152" tIns="73152" rIns="73152" bIns="73152" anchor="ctr"/>
          <a:lstStyle/>
          <a:p>
            <a:pPr algn="ctr">
              <a:defRPr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156" name="网页制作"/>
          <p:cNvSpPr txBox="1"/>
          <p:nvPr/>
        </p:nvSpPr>
        <p:spPr>
          <a:xfrm>
            <a:off x="3173168" y="4359646"/>
            <a:ext cx="774701" cy="2667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50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r>
              <a:t>网页制作</a:t>
            </a:r>
          </a:p>
        </p:txBody>
      </p:sp>
      <p:sp>
        <p:nvSpPr>
          <p:cNvPr id="157" name="张珈宁 朱瑛南 喻琼雅 李艾月 潘依晨 余艺"/>
          <p:cNvSpPr txBox="1"/>
          <p:nvPr/>
        </p:nvSpPr>
        <p:spPr>
          <a:xfrm>
            <a:off x="5038884" y="1934322"/>
            <a:ext cx="1801267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defRPr sz="1400"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r>
              <a:t>张珈宁 朱瑛南 喻琼雅 李艾月 潘依晨 余艺</a:t>
            </a:r>
          </a:p>
        </p:txBody>
      </p:sp>
      <p:sp>
        <p:nvSpPr>
          <p:cNvPr id="158" name="王知言 张馨丹 汪家欣"/>
          <p:cNvSpPr txBox="1"/>
          <p:nvPr/>
        </p:nvSpPr>
        <p:spPr>
          <a:xfrm>
            <a:off x="5107742" y="4365996"/>
            <a:ext cx="1948806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defRPr sz="1400"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r>
              <a:t>王知言 张馨丹 汪家欣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lide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018645" y="6540499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161" name="标题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团队分工</a:t>
            </a:r>
          </a:p>
        </p:txBody>
      </p:sp>
      <p:sp>
        <p:nvSpPr>
          <p:cNvPr id="162" name="内容占位符 28"/>
          <p:cNvSpPr txBox="1">
            <a:spLocks noGrp="1"/>
          </p:cNvSpPr>
          <p:nvPr>
            <p:ph type="body" sz="quarter" idx="1"/>
          </p:nvPr>
        </p:nvSpPr>
        <p:spPr>
          <a:xfrm>
            <a:off x="457200" y="119062"/>
            <a:ext cx="1109663" cy="265114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buSzTx/>
              <a:buNone/>
              <a:defRPr sz="1200">
                <a:solidFill>
                  <a:schemeClr val="accent1"/>
                </a:solidFill>
              </a:defRPr>
            </a:lvl1pPr>
          </a:lstStyle>
          <a:p>
            <a:r>
              <a:t>项目计划</a:t>
            </a:r>
          </a:p>
        </p:txBody>
      </p:sp>
      <p:sp>
        <p:nvSpPr>
          <p:cNvPr id="163" name="圆角矩形"/>
          <p:cNvSpPr/>
          <p:nvPr/>
        </p:nvSpPr>
        <p:spPr>
          <a:xfrm>
            <a:off x="586486" y="2834702"/>
            <a:ext cx="1714501" cy="1188595"/>
          </a:xfrm>
          <a:prstGeom prst="roundRect">
            <a:avLst>
              <a:gd name="adj" fmla="val 14425"/>
            </a:avLst>
          </a:prstGeom>
          <a:solidFill>
            <a:schemeClr val="accent3"/>
          </a:solidFill>
          <a:ln>
            <a:solidFill>
              <a:srgbClr val="FFFFFF"/>
            </a:solidFill>
          </a:ln>
        </p:spPr>
        <p:txBody>
          <a:bodyPr lIns="73152" tIns="73152" rIns="73152" bIns="73152" anchor="ctr"/>
          <a:lstStyle/>
          <a:p>
            <a:pPr>
              <a:defRPr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164" name="多媒体制作"/>
          <p:cNvSpPr txBox="1"/>
          <p:nvPr/>
        </p:nvSpPr>
        <p:spPr>
          <a:xfrm>
            <a:off x="961136" y="3295650"/>
            <a:ext cx="965201" cy="266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50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r>
              <a:t>多媒体制作</a:t>
            </a:r>
          </a:p>
        </p:txBody>
      </p:sp>
      <p:sp>
        <p:nvSpPr>
          <p:cNvPr id="165" name="圆角矩形"/>
          <p:cNvSpPr/>
          <p:nvPr/>
        </p:nvSpPr>
        <p:spPr>
          <a:xfrm>
            <a:off x="582810" y="4785867"/>
            <a:ext cx="1721852" cy="1193691"/>
          </a:xfrm>
          <a:prstGeom prst="roundRect">
            <a:avLst>
              <a:gd name="adj" fmla="val 14425"/>
            </a:avLst>
          </a:prstGeom>
          <a:solidFill>
            <a:schemeClr val="accent2"/>
          </a:solidFill>
          <a:ln>
            <a:solidFill>
              <a:srgbClr val="FFFFFF"/>
            </a:solidFill>
          </a:ln>
        </p:spPr>
        <p:txBody>
          <a:bodyPr lIns="73152" tIns="73152" rIns="73152" bIns="73152" anchor="ctr"/>
          <a:lstStyle/>
          <a:p>
            <a:pPr algn="ctr">
              <a:defRPr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166" name="网页制作"/>
          <p:cNvSpPr txBox="1"/>
          <p:nvPr/>
        </p:nvSpPr>
        <p:spPr>
          <a:xfrm>
            <a:off x="1056386" y="5249362"/>
            <a:ext cx="774701" cy="2667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50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r>
              <a:t>网页制作</a:t>
            </a:r>
          </a:p>
        </p:txBody>
      </p:sp>
      <p:sp>
        <p:nvSpPr>
          <p:cNvPr id="167" name="多媒体设计制作：图片编辑制作，视频剪辑制作…"/>
          <p:cNvSpPr txBox="1"/>
          <p:nvPr/>
        </p:nvSpPr>
        <p:spPr>
          <a:xfrm>
            <a:off x="2781874" y="3175000"/>
            <a:ext cx="5792835" cy="508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marL="140367" indent="-140367">
              <a:buSzPct val="100000"/>
              <a:buChar char="•"/>
              <a:defRPr sz="1400">
                <a:latin typeface="等线"/>
                <a:ea typeface="等线"/>
                <a:cs typeface="等线"/>
                <a:sym typeface="等线"/>
              </a:defRPr>
            </a:pPr>
            <a:r>
              <a:t>多媒体设计制作：图片编辑制作，视频剪辑制作</a:t>
            </a:r>
          </a:p>
          <a:p>
            <a:pPr marL="140367" indent="-140367">
              <a:buSzPct val="100000"/>
              <a:buChar char="•"/>
              <a:defRPr sz="1400">
                <a:latin typeface="等线"/>
                <a:ea typeface="等线"/>
                <a:cs typeface="等线"/>
                <a:sym typeface="等线"/>
              </a:defRPr>
            </a:pPr>
            <a:r>
              <a:t>信息/数据可视化：插画、图表…的利用制作</a:t>
            </a:r>
          </a:p>
        </p:txBody>
      </p:sp>
      <p:sp>
        <p:nvSpPr>
          <p:cNvPr id="168" name="网页设计：网页排版，信息展示设计…"/>
          <p:cNvSpPr txBox="1"/>
          <p:nvPr/>
        </p:nvSpPr>
        <p:spPr>
          <a:xfrm>
            <a:off x="2686472" y="5128710"/>
            <a:ext cx="5452962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marL="140367" indent="-140367">
              <a:buSzPct val="100000"/>
              <a:buChar char="•"/>
              <a:defRPr sz="1400">
                <a:latin typeface="等线"/>
                <a:ea typeface="等线"/>
                <a:cs typeface="等线"/>
                <a:sym typeface="等线"/>
              </a:defRPr>
            </a:pPr>
            <a:r>
              <a:t>网页设计：网页排版，信息展示设计</a:t>
            </a:r>
          </a:p>
          <a:p>
            <a:pPr marL="140367" indent="-140367">
              <a:buSzPct val="100000"/>
              <a:buChar char="•"/>
              <a:defRPr sz="1400">
                <a:latin typeface="等线"/>
                <a:ea typeface="等线"/>
                <a:cs typeface="等线"/>
                <a:sym typeface="等线"/>
              </a:defRPr>
            </a:pPr>
            <a:r>
              <a:t>网页功能制作：网页功能的实现（多媒体播放，互动题目实现…)</a:t>
            </a:r>
          </a:p>
        </p:txBody>
      </p:sp>
      <p:grpSp>
        <p:nvGrpSpPr>
          <p:cNvPr id="171" name="课程产品内容研发组…"/>
          <p:cNvGrpSpPr/>
          <p:nvPr/>
        </p:nvGrpSpPr>
        <p:grpSpPr>
          <a:xfrm>
            <a:off x="583657" y="1200452"/>
            <a:ext cx="1720159" cy="1278921"/>
            <a:chOff x="0" y="0"/>
            <a:chExt cx="1720158" cy="1278920"/>
          </a:xfrm>
        </p:grpSpPr>
        <p:sp>
          <p:nvSpPr>
            <p:cNvPr id="169" name="圆角矩形"/>
            <p:cNvSpPr/>
            <p:nvPr/>
          </p:nvSpPr>
          <p:spPr>
            <a:xfrm>
              <a:off x="0" y="0"/>
              <a:ext cx="1720159" cy="1278921"/>
            </a:xfrm>
            <a:prstGeom prst="roundRect">
              <a:avLst>
                <a:gd name="adj" fmla="val 14895"/>
              </a:avLst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round/>
            </a:ln>
            <a:effectLst/>
          </p:spPr>
          <p:txBody>
            <a:bodyPr wrap="square" lIns="73152" tIns="73152" rIns="73152" bIns="73152" numCol="1" anchor="ctr">
              <a:noAutofit/>
            </a:bodyPr>
            <a:lstStyle/>
            <a:p>
              <a:pPr algn="ctr">
                <a:defRPr sz="1300">
                  <a:latin typeface="等线"/>
                  <a:ea typeface="等线"/>
                  <a:cs typeface="等线"/>
                  <a:sym typeface="等线"/>
                </a:defRPr>
              </a:pPr>
              <a:endParaRPr/>
            </a:p>
          </p:txBody>
        </p:sp>
        <p:sp>
          <p:nvSpPr>
            <p:cNvPr id="170" name="课程产品内容研发组…"/>
            <p:cNvSpPr txBox="1"/>
            <p:nvPr/>
          </p:nvSpPr>
          <p:spPr>
            <a:xfrm>
              <a:off x="62144" y="223408"/>
              <a:ext cx="1595872" cy="8321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3152" tIns="73152" rIns="73152" bIns="73152" numCol="1" anchor="ctr">
              <a:spAutoFit/>
            </a:bodyPr>
            <a:lstStyle/>
            <a:p>
              <a:pPr>
                <a:defRPr sz="1300">
                  <a:latin typeface="等线"/>
                  <a:ea typeface="等线"/>
                  <a:cs typeface="等线"/>
                  <a:sym typeface="等线"/>
                </a:defRPr>
              </a:pPr>
              <a:r>
                <a:t>课程产品内容研发组</a:t>
              </a:r>
            </a:p>
            <a:p>
              <a:pPr algn="ctr">
                <a:defRPr sz="1300">
                  <a:latin typeface="等线"/>
                  <a:ea typeface="等线"/>
                  <a:cs typeface="等线"/>
                  <a:sym typeface="等线"/>
                </a:defRPr>
              </a:pPr>
              <a:r>
                <a:t>（CDG）</a:t>
              </a:r>
            </a:p>
          </p:txBody>
        </p:sp>
      </p:grpSp>
      <p:sp>
        <p:nvSpPr>
          <p:cNvPr id="172" name="直线"/>
          <p:cNvSpPr/>
          <p:nvPr/>
        </p:nvSpPr>
        <p:spPr>
          <a:xfrm flipV="1">
            <a:off x="1479035" y="2539956"/>
            <a:ext cx="2" cy="235751"/>
          </a:xfrm>
          <a:prstGeom prst="line">
            <a:avLst/>
          </a:prstGeom>
          <a:ln>
            <a:solidFill>
              <a:schemeClr val="accent1"/>
            </a:solidFill>
            <a:head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73" name="直线"/>
          <p:cNvSpPr/>
          <p:nvPr/>
        </p:nvSpPr>
        <p:spPr>
          <a:xfrm flipV="1">
            <a:off x="1784619" y="4103890"/>
            <a:ext cx="2" cy="601384"/>
          </a:xfrm>
          <a:prstGeom prst="line">
            <a:avLst/>
          </a:prstGeom>
          <a:ln>
            <a:solidFill>
              <a:schemeClr val="accent1"/>
            </a:solidFill>
            <a:head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74" name="直线"/>
          <p:cNvSpPr/>
          <p:nvPr/>
        </p:nvSpPr>
        <p:spPr>
          <a:xfrm flipV="1">
            <a:off x="1188353" y="4103890"/>
            <a:ext cx="2" cy="601384"/>
          </a:xfrm>
          <a:prstGeom prst="line">
            <a:avLst/>
          </a:prstGeom>
          <a:ln>
            <a:solidFill>
              <a:schemeClr val="accent1"/>
            </a:solidFill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75" name="课程内容研发…"/>
          <p:cNvSpPr txBox="1"/>
          <p:nvPr/>
        </p:nvSpPr>
        <p:spPr>
          <a:xfrm>
            <a:off x="2781874" y="1458912"/>
            <a:ext cx="5792835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marL="140367" indent="-140367">
              <a:buSzPct val="100000"/>
              <a:buChar char="•"/>
              <a:defRPr sz="1400">
                <a:latin typeface="等线"/>
                <a:ea typeface="等线"/>
                <a:cs typeface="等线"/>
                <a:sym typeface="等线"/>
              </a:defRPr>
            </a:pPr>
            <a:r>
              <a:t>课程内容研发</a:t>
            </a:r>
          </a:p>
          <a:p>
            <a:pPr marL="140367" indent="-140367">
              <a:buSzPct val="100000"/>
              <a:buChar char="•"/>
              <a:defRPr sz="1400">
                <a:latin typeface="等线"/>
                <a:ea typeface="等线"/>
                <a:cs typeface="等线"/>
                <a:sym typeface="等线"/>
              </a:defRPr>
            </a:pPr>
            <a:r>
              <a:t>课程结构设计</a:t>
            </a:r>
          </a:p>
          <a:p>
            <a:pPr marL="140367" indent="-140367">
              <a:buSzPct val="100000"/>
              <a:buChar char="•"/>
              <a:defRPr sz="1400">
                <a:latin typeface="等线"/>
                <a:ea typeface="等线"/>
                <a:cs typeface="等线"/>
                <a:sym typeface="等线"/>
              </a:defRPr>
            </a:pPr>
            <a:r>
              <a:t>教材内容编写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lide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018645" y="6540499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178" name="标题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First Project 8.28-9.26</a:t>
            </a:r>
          </a:p>
        </p:txBody>
      </p:sp>
      <p:sp>
        <p:nvSpPr>
          <p:cNvPr id="179" name="内容占位符 3"/>
          <p:cNvSpPr txBox="1">
            <a:spLocks noGrp="1"/>
          </p:cNvSpPr>
          <p:nvPr>
            <p:ph type="body" sz="quarter" idx="1"/>
          </p:nvPr>
        </p:nvSpPr>
        <p:spPr>
          <a:xfrm>
            <a:off x="457200" y="119062"/>
            <a:ext cx="1109663" cy="265114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200">
                <a:solidFill>
                  <a:schemeClr val="accent1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项目计划</a:t>
            </a:r>
          </a:p>
        </p:txBody>
      </p:sp>
      <p:sp>
        <p:nvSpPr>
          <p:cNvPr id="180" name="直线连接符 5"/>
          <p:cNvSpPr/>
          <p:nvPr/>
        </p:nvSpPr>
        <p:spPr>
          <a:xfrm flipH="1">
            <a:off x="571498" y="1397000"/>
            <a:ext cx="4" cy="5003800"/>
          </a:xfrm>
          <a:prstGeom prst="line">
            <a:avLst/>
          </a:prstGeom>
          <a:ln w="38100">
            <a:solidFill>
              <a:schemeClr val="accent2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83" name="矩形 6"/>
          <p:cNvGrpSpPr/>
          <p:nvPr/>
        </p:nvGrpSpPr>
        <p:grpSpPr>
          <a:xfrm>
            <a:off x="975424" y="1010580"/>
            <a:ext cx="8474590" cy="934512"/>
            <a:chOff x="0" y="0"/>
            <a:chExt cx="8474588" cy="934510"/>
          </a:xfrm>
        </p:grpSpPr>
        <p:sp>
          <p:nvSpPr>
            <p:cNvPr id="181" name="矩形"/>
            <p:cNvSpPr/>
            <p:nvPr/>
          </p:nvSpPr>
          <p:spPr>
            <a:xfrm>
              <a:off x="0" y="0"/>
              <a:ext cx="8474589" cy="93451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3152" tIns="73152" rIns="73152" bIns="73152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等线"/>
                  <a:ea typeface="等线"/>
                  <a:cs typeface="等线"/>
                  <a:sym typeface="等线"/>
                </a:defRPr>
              </a:pPr>
              <a:endParaRPr/>
            </a:p>
          </p:txBody>
        </p:sp>
        <p:sp>
          <p:nvSpPr>
            <p:cNvPr id="182" name="完成避孕章节的网站交付 to昆杜"/>
            <p:cNvSpPr txBox="1"/>
            <p:nvPr/>
          </p:nvSpPr>
          <p:spPr>
            <a:xfrm>
              <a:off x="0" y="200555"/>
              <a:ext cx="8474589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88900" tIns="88900" rIns="88900" bIns="88900" numCol="1" anchor="ctr">
              <a:spAutoFit/>
            </a:bodyPr>
            <a:lstStyle>
              <a:lvl1pPr>
                <a:lnSpc>
                  <a:spcPct val="125000"/>
                </a:lnSpc>
                <a:defRPr sz="2000" b="1">
                  <a:solidFill>
                    <a:srgbClr val="3A87FE"/>
                  </a:solidFill>
                  <a:latin typeface="等线"/>
                  <a:ea typeface="等线"/>
                  <a:cs typeface="等线"/>
                  <a:sym typeface="等线"/>
                </a:defRPr>
              </a:lvl1pPr>
            </a:lstStyle>
            <a:p>
              <a:r>
                <a:t>完成避孕章节的网站交付 to昆杜</a:t>
              </a:r>
            </a:p>
          </p:txBody>
        </p:sp>
      </p:grpSp>
      <p:sp>
        <p:nvSpPr>
          <p:cNvPr id="184" name="1.完成避孕章节的多媒体材料制作：…"/>
          <p:cNvSpPr txBox="1"/>
          <p:nvPr/>
        </p:nvSpPr>
        <p:spPr>
          <a:xfrm>
            <a:off x="1114355" y="2311423"/>
            <a:ext cx="5200849" cy="21653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b="1">
                <a:latin typeface="等线"/>
                <a:ea typeface="等线"/>
                <a:cs typeface="等线"/>
                <a:sym typeface="等线"/>
              </a:defRPr>
            </a:pPr>
            <a:r>
              <a:t>1.完成避孕章节的多媒体材料制作：</a:t>
            </a:r>
          </a:p>
          <a:p>
            <a:pPr>
              <a:lnSpc>
                <a:spcPct val="150000"/>
              </a:lnSpc>
              <a:defRPr>
                <a:latin typeface="等线"/>
                <a:ea typeface="等线"/>
                <a:cs typeface="等线"/>
                <a:sym typeface="等线"/>
              </a:defRPr>
            </a:pPr>
            <a:r>
              <a:t>   主要包含避孕套使用图文+小剧场AI视频制作</a:t>
            </a:r>
          </a:p>
          <a:p>
            <a:pPr>
              <a:lnSpc>
                <a:spcPct val="150000"/>
              </a:lnSpc>
              <a:defRPr>
                <a:latin typeface="等线"/>
                <a:ea typeface="等线"/>
                <a:cs typeface="等线"/>
                <a:sym typeface="等线"/>
              </a:defRPr>
            </a:pPr>
            <a:endParaRPr/>
          </a:p>
          <a:p>
            <a:pPr>
              <a:lnSpc>
                <a:spcPct val="150000"/>
              </a:lnSpc>
              <a:defRPr b="1">
                <a:latin typeface="等线"/>
                <a:ea typeface="等线"/>
                <a:cs typeface="等线"/>
                <a:sym typeface="等线"/>
              </a:defRPr>
            </a:pPr>
            <a:r>
              <a:t>2.实现网站的流畅使用及交互</a:t>
            </a:r>
          </a:p>
          <a:p>
            <a:pPr>
              <a:lnSpc>
                <a:spcPct val="150000"/>
              </a:lnSpc>
              <a:defRPr>
                <a:latin typeface="等线"/>
                <a:ea typeface="等线"/>
                <a:cs typeface="等线"/>
                <a:sym typeface="等线"/>
              </a:defRPr>
            </a:pPr>
            <a:r>
              <a:t>    主要包含网站整体排版及交互模块+小测试的制作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lideNumber"/>
          <p:cNvSpPr txBox="1">
            <a:spLocks noGrp="1"/>
          </p:cNvSpPr>
          <p:nvPr>
            <p:ph type="sldNum" sz="quarter" idx="2"/>
          </p:nvPr>
        </p:nvSpPr>
        <p:spPr>
          <a:xfrm>
            <a:off x="9018646" y="6540499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187" name="标题 1"/>
          <p:cNvSpPr txBox="1">
            <a:spLocks noGrp="1"/>
          </p:cNvSpPr>
          <p:nvPr>
            <p:ph type="title"/>
          </p:nvPr>
        </p:nvSpPr>
        <p:spPr>
          <a:xfrm>
            <a:off x="457200" y="384047"/>
            <a:ext cx="8686800" cy="758953"/>
          </a:xfrm>
          <a:prstGeom prst="rect">
            <a:avLst/>
          </a:prstGeom>
        </p:spPr>
        <p:txBody>
          <a:bodyPr/>
          <a:lstStyle>
            <a:lvl1pPr>
              <a:defRPr b="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First Project工作周期</a:t>
            </a:r>
          </a:p>
        </p:txBody>
      </p:sp>
      <p:sp>
        <p:nvSpPr>
          <p:cNvPr id="188" name="内容占位符 3"/>
          <p:cNvSpPr txBox="1">
            <a:spLocks noGrp="1"/>
          </p:cNvSpPr>
          <p:nvPr>
            <p:ph type="body" sz="quarter" idx="1"/>
          </p:nvPr>
        </p:nvSpPr>
        <p:spPr>
          <a:xfrm>
            <a:off x="457200" y="119062"/>
            <a:ext cx="1109663" cy="265113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200">
                <a:solidFill>
                  <a:schemeClr val="accent1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项目计划</a:t>
            </a:r>
          </a:p>
        </p:txBody>
      </p:sp>
      <p:sp>
        <p:nvSpPr>
          <p:cNvPr id="189" name="直线连接符 5"/>
          <p:cNvSpPr/>
          <p:nvPr/>
        </p:nvSpPr>
        <p:spPr>
          <a:xfrm flipH="1">
            <a:off x="571499" y="1397000"/>
            <a:ext cx="2" cy="5003800"/>
          </a:xfrm>
          <a:prstGeom prst="line">
            <a:avLst/>
          </a:prstGeom>
          <a:ln w="38100">
            <a:solidFill>
              <a:schemeClr val="accent2"/>
            </a:solidFill>
          </a:ln>
        </p:spPr>
        <p:txBody>
          <a:bodyPr lIns="45719" rIns="45719"/>
          <a:lstStyle/>
          <a:p>
            <a:pPr>
              <a:defRPr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grpSp>
        <p:nvGrpSpPr>
          <p:cNvPr id="192" name="矩形 7"/>
          <p:cNvGrpSpPr/>
          <p:nvPr/>
        </p:nvGrpSpPr>
        <p:grpSpPr>
          <a:xfrm>
            <a:off x="863600" y="1148515"/>
            <a:ext cx="8407400" cy="927101"/>
            <a:chOff x="0" y="28701"/>
            <a:chExt cx="8407400" cy="927100"/>
          </a:xfrm>
        </p:grpSpPr>
        <p:sp>
          <p:nvSpPr>
            <p:cNvPr id="190" name="矩形"/>
            <p:cNvSpPr/>
            <p:nvPr/>
          </p:nvSpPr>
          <p:spPr>
            <a:xfrm>
              <a:off x="0" y="28701"/>
              <a:ext cx="8407400" cy="9271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3152" tIns="73152" rIns="73152" bIns="73152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等线"/>
                  <a:ea typeface="等线"/>
                  <a:cs typeface="等线"/>
                  <a:sym typeface="等线"/>
                </a:defRPr>
              </a:pPr>
              <a:endParaRPr/>
            </a:p>
          </p:txBody>
        </p:sp>
        <p:sp>
          <p:nvSpPr>
            <p:cNvPr id="191" name="WEEK 1本周8.28-9.4 选出组长 熟悉避孕章节demo…"/>
            <p:cNvSpPr/>
            <p:nvPr/>
          </p:nvSpPr>
          <p:spPr>
            <a:xfrm>
              <a:off x="0" y="492251"/>
              <a:ext cx="840740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3152" tIns="73152" rIns="73152" bIns="73152" numCol="1" anchor="ctr">
              <a:spAutoFit/>
            </a:bodyPr>
            <a:lstStyle/>
            <a:p>
              <a:pPr>
                <a:defRPr sz="1600">
                  <a:latin typeface="等线"/>
                  <a:ea typeface="等线"/>
                  <a:cs typeface="等线"/>
                  <a:sym typeface="等线"/>
                </a:defRPr>
              </a:pPr>
              <a:r>
                <a:rPr b="1">
                  <a:solidFill>
                    <a:srgbClr val="3A87FE"/>
                  </a:solidFill>
                </a:rPr>
                <a:t>WEEK 1本周8.28-9.4 </a:t>
              </a:r>
              <a:r>
                <a:rPr b="1"/>
                <a:t>选出组长 熟悉避孕章节demo</a:t>
              </a:r>
            </a:p>
            <a:p>
              <a:pPr>
                <a:defRPr sz="1600">
                  <a:latin typeface="等线"/>
                  <a:ea typeface="等线"/>
                  <a:cs typeface="等线"/>
                  <a:sym typeface="等线"/>
                </a:defRPr>
              </a:pPr>
              <a:r>
                <a:rPr b="1">
                  <a:solidFill>
                    <a:srgbClr val="3A87FE"/>
                  </a:solidFill>
                </a:rPr>
                <a:t>（多）</a:t>
              </a:r>
              <a:r>
                <a:t>制作避孕套的使用方式图文素材&amp;AI视频</a:t>
              </a:r>
            </a:p>
            <a:p>
              <a:pPr>
                <a:defRPr sz="1600">
                  <a:latin typeface="等线"/>
                  <a:ea typeface="等线"/>
                  <a:cs typeface="等线"/>
                  <a:sym typeface="等线"/>
                </a:defRPr>
              </a:pPr>
              <a:r>
                <a:t>  </a:t>
              </a:r>
              <a:r>
                <a:rPr>
                  <a:solidFill>
                    <a:srgbClr val="3A87FE"/>
                  </a:solidFill>
                </a:rPr>
                <a:t>(</a:t>
              </a:r>
              <a:r>
                <a:rPr b="1">
                  <a:solidFill>
                    <a:srgbClr val="3A87FE"/>
                  </a:solidFill>
                </a:rPr>
                <a:t>网</a:t>
              </a:r>
              <a:r>
                <a:rPr>
                  <a:solidFill>
                    <a:srgbClr val="3A87FE"/>
                  </a:solidFill>
                </a:rPr>
                <a:t>）</a:t>
              </a:r>
              <a:r>
                <a:t>熟悉飞稻平台 使用模版完成大致板块排版</a:t>
              </a:r>
            </a:p>
          </p:txBody>
        </p:sp>
      </p:grpSp>
      <p:grpSp>
        <p:nvGrpSpPr>
          <p:cNvPr id="195" name="矩形 8"/>
          <p:cNvGrpSpPr/>
          <p:nvPr/>
        </p:nvGrpSpPr>
        <p:grpSpPr>
          <a:xfrm>
            <a:off x="863600" y="5663214"/>
            <a:ext cx="8407400" cy="927101"/>
            <a:chOff x="0" y="0"/>
            <a:chExt cx="8407400" cy="927100"/>
          </a:xfrm>
        </p:grpSpPr>
        <p:sp>
          <p:nvSpPr>
            <p:cNvPr id="193" name="矩形"/>
            <p:cNvSpPr/>
            <p:nvPr/>
          </p:nvSpPr>
          <p:spPr>
            <a:xfrm>
              <a:off x="0" y="0"/>
              <a:ext cx="8407400" cy="9271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3152" tIns="73152" rIns="73152" bIns="73152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等线"/>
                  <a:ea typeface="等线"/>
                  <a:cs typeface="等线"/>
                  <a:sym typeface="等线"/>
                </a:defRPr>
              </a:pPr>
              <a:endParaRPr/>
            </a:p>
          </p:txBody>
        </p:sp>
        <p:sp>
          <p:nvSpPr>
            <p:cNvPr id="194" name="9.26 终稿交付"/>
            <p:cNvSpPr txBox="1"/>
            <p:nvPr/>
          </p:nvSpPr>
          <p:spPr>
            <a:xfrm>
              <a:off x="0" y="227771"/>
              <a:ext cx="8407400" cy="4715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3152" tIns="73152" rIns="73152" bIns="73152" numCol="1" anchor="ctr">
              <a:spAutoFit/>
            </a:bodyPr>
            <a:lstStyle/>
            <a:p>
              <a:pPr>
                <a:defRPr sz="1600">
                  <a:latin typeface="等线"/>
                  <a:ea typeface="等线"/>
                  <a:cs typeface="等线"/>
                  <a:sym typeface="等线"/>
                </a:defRPr>
              </a:pPr>
              <a:r>
                <a:rPr sz="2100" b="1">
                  <a:solidFill>
                    <a:srgbClr val="3A87FE"/>
                  </a:solidFill>
                </a:rPr>
                <a:t>9.26</a:t>
              </a:r>
              <a:r>
                <a:t> 终稿交付</a:t>
              </a:r>
            </a:p>
          </p:txBody>
        </p:sp>
      </p:grpSp>
      <p:pic>
        <p:nvPicPr>
          <p:cNvPr id="196" name="Google Shape;102;p1" descr="Google Shape;102;p1"/>
          <p:cNvPicPr>
            <a:picLocks noChangeAspect="1"/>
          </p:cNvPicPr>
          <p:nvPr/>
        </p:nvPicPr>
        <p:blipFill>
          <a:blip r:embed="rId2"/>
          <a:srcRect r="80271"/>
          <a:stretch>
            <a:fillRect/>
          </a:stretch>
        </p:blipFill>
        <p:spPr>
          <a:xfrm>
            <a:off x="6368014" y="1323735"/>
            <a:ext cx="640440" cy="57676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99" name="矩形 7"/>
          <p:cNvGrpSpPr/>
          <p:nvPr/>
        </p:nvGrpSpPr>
        <p:grpSpPr>
          <a:xfrm>
            <a:off x="863600" y="4585841"/>
            <a:ext cx="8407400" cy="927101"/>
            <a:chOff x="0" y="28701"/>
            <a:chExt cx="8407400" cy="927100"/>
          </a:xfrm>
        </p:grpSpPr>
        <p:sp>
          <p:nvSpPr>
            <p:cNvPr id="197" name="矩形"/>
            <p:cNvSpPr/>
            <p:nvPr/>
          </p:nvSpPr>
          <p:spPr>
            <a:xfrm>
              <a:off x="0" y="28701"/>
              <a:ext cx="8407400" cy="9271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3152" tIns="73152" rIns="73152" bIns="73152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等线"/>
                  <a:ea typeface="等线"/>
                  <a:cs typeface="等线"/>
                  <a:sym typeface="等线"/>
                </a:defRPr>
              </a:pPr>
              <a:endParaRPr/>
            </a:p>
          </p:txBody>
        </p:sp>
        <p:sp>
          <p:nvSpPr>
            <p:cNvPr id="198" name="WEEK 4 9.18-9.25 初稿提交…"/>
            <p:cNvSpPr/>
            <p:nvPr/>
          </p:nvSpPr>
          <p:spPr>
            <a:xfrm>
              <a:off x="0" y="492251"/>
              <a:ext cx="840740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3152" tIns="73152" rIns="73152" bIns="73152" numCol="1" anchor="ctr">
              <a:spAutoFit/>
            </a:bodyPr>
            <a:lstStyle/>
            <a:p>
              <a:pPr>
                <a:defRPr sz="1600">
                  <a:latin typeface="等线"/>
                  <a:ea typeface="等线"/>
                  <a:cs typeface="等线"/>
                  <a:sym typeface="等线"/>
                </a:defRPr>
              </a:pPr>
              <a:r>
                <a:rPr b="1">
                  <a:solidFill>
                    <a:srgbClr val="3A87FE"/>
                  </a:solidFill>
                </a:rPr>
                <a:t>WEEK 4 9.18-9.25 初稿提交</a:t>
              </a:r>
            </a:p>
            <a:p>
              <a:pPr>
                <a:defRPr sz="1600">
                  <a:latin typeface="等线"/>
                  <a:ea typeface="等线"/>
                  <a:cs typeface="等线"/>
                  <a:sym typeface="等线"/>
                </a:defRPr>
              </a:pPr>
              <a:r>
                <a:rPr b="1">
                  <a:solidFill>
                    <a:srgbClr val="3A87FE"/>
                  </a:solidFill>
                </a:rPr>
                <a:t>（多）</a:t>
              </a:r>
              <a:r>
                <a:t>其余多媒体内容补充</a:t>
              </a:r>
            </a:p>
            <a:p>
              <a:pPr>
                <a:defRPr sz="1600">
                  <a:latin typeface="等线"/>
                  <a:ea typeface="等线"/>
                  <a:cs typeface="等线"/>
                  <a:sym typeface="等线"/>
                </a:defRPr>
              </a:pPr>
              <a:r>
                <a:t>  </a:t>
              </a:r>
              <a:r>
                <a:rPr>
                  <a:solidFill>
                    <a:srgbClr val="3A87FE"/>
                  </a:solidFill>
                </a:rPr>
                <a:t>(</a:t>
              </a:r>
              <a:r>
                <a:rPr b="1">
                  <a:solidFill>
                    <a:srgbClr val="3A87FE"/>
                  </a:solidFill>
                </a:rPr>
                <a:t>网</a:t>
              </a:r>
              <a:r>
                <a:rPr>
                  <a:solidFill>
                    <a:srgbClr val="3A87FE"/>
                  </a:solidFill>
                </a:rPr>
                <a:t>）</a:t>
              </a:r>
              <a:r>
                <a:t>网页内容及多媒体材料填充</a:t>
              </a:r>
            </a:p>
          </p:txBody>
        </p:sp>
      </p:grpSp>
      <p:grpSp>
        <p:nvGrpSpPr>
          <p:cNvPr id="202" name="矩形 7"/>
          <p:cNvGrpSpPr/>
          <p:nvPr/>
        </p:nvGrpSpPr>
        <p:grpSpPr>
          <a:xfrm>
            <a:off x="863600" y="2213989"/>
            <a:ext cx="8407400" cy="927101"/>
            <a:chOff x="0" y="9652"/>
            <a:chExt cx="8407400" cy="927100"/>
          </a:xfrm>
        </p:grpSpPr>
        <p:sp>
          <p:nvSpPr>
            <p:cNvPr id="200" name="矩形"/>
            <p:cNvSpPr/>
            <p:nvPr/>
          </p:nvSpPr>
          <p:spPr>
            <a:xfrm>
              <a:off x="0" y="9652"/>
              <a:ext cx="8407400" cy="9271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3152" tIns="73152" rIns="73152" bIns="73152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等线"/>
                  <a:ea typeface="等线"/>
                  <a:cs typeface="等线"/>
                  <a:sym typeface="等线"/>
                </a:defRPr>
              </a:pPr>
              <a:endParaRPr/>
            </a:p>
          </p:txBody>
        </p:sp>
        <p:sp>
          <p:nvSpPr>
            <p:cNvPr id="201" name="WEEK 2 9.4-9.11…"/>
            <p:cNvSpPr/>
            <p:nvPr/>
          </p:nvSpPr>
          <p:spPr>
            <a:xfrm>
              <a:off x="0" y="473202"/>
              <a:ext cx="840740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3152" tIns="73152" rIns="73152" bIns="73152" numCol="1" anchor="ctr">
              <a:spAutoFit/>
            </a:bodyPr>
            <a:lstStyle/>
            <a:p>
              <a:pPr>
                <a:defRPr sz="1600">
                  <a:latin typeface="等线"/>
                  <a:ea typeface="等线"/>
                  <a:cs typeface="等线"/>
                  <a:sym typeface="等线"/>
                </a:defRPr>
              </a:pPr>
              <a:r>
                <a:rPr b="1">
                  <a:solidFill>
                    <a:srgbClr val="3A87FE"/>
                  </a:solidFill>
                </a:rPr>
                <a:t>WEEK 2 9.4-9.11 </a:t>
              </a:r>
            </a:p>
            <a:p>
              <a:pPr>
                <a:defRPr sz="1600">
                  <a:latin typeface="等线"/>
                  <a:ea typeface="等线"/>
                  <a:cs typeface="等线"/>
                  <a:sym typeface="等线"/>
                </a:defRPr>
              </a:pPr>
              <a:r>
                <a:rPr b="1">
                  <a:solidFill>
                    <a:srgbClr val="3A87FE"/>
                  </a:solidFill>
                </a:rPr>
                <a:t>（多）</a:t>
              </a:r>
              <a:r>
                <a:t>完成避孕套的使用方式图文素材 制作避孕方式表格</a:t>
              </a:r>
            </a:p>
            <a:p>
              <a:pPr>
                <a:defRPr sz="1600">
                  <a:latin typeface="等线"/>
                  <a:ea typeface="等线"/>
                  <a:cs typeface="等线"/>
                  <a:sym typeface="等线"/>
                </a:defRPr>
              </a:pPr>
              <a:r>
                <a:t>  </a:t>
              </a:r>
              <a:r>
                <a:rPr>
                  <a:solidFill>
                    <a:srgbClr val="3A87FE"/>
                  </a:solidFill>
                </a:rPr>
                <a:t>(</a:t>
              </a:r>
              <a:r>
                <a:rPr b="1">
                  <a:solidFill>
                    <a:srgbClr val="3A87FE"/>
                  </a:solidFill>
                </a:rPr>
                <a:t>网</a:t>
              </a:r>
              <a:r>
                <a:rPr>
                  <a:solidFill>
                    <a:srgbClr val="3A87FE"/>
                  </a:solidFill>
                </a:rPr>
                <a:t>）</a:t>
              </a:r>
              <a:r>
                <a:t>完成模块标题+目录+概念解析等无交互部分内容填充</a:t>
              </a:r>
            </a:p>
          </p:txBody>
        </p:sp>
      </p:grpSp>
      <p:grpSp>
        <p:nvGrpSpPr>
          <p:cNvPr id="205" name="矩形 7"/>
          <p:cNvGrpSpPr/>
          <p:nvPr/>
        </p:nvGrpSpPr>
        <p:grpSpPr>
          <a:xfrm>
            <a:off x="863600" y="3404741"/>
            <a:ext cx="8407400" cy="927101"/>
            <a:chOff x="0" y="9652"/>
            <a:chExt cx="8407400" cy="927100"/>
          </a:xfrm>
        </p:grpSpPr>
        <p:sp>
          <p:nvSpPr>
            <p:cNvPr id="203" name="矩形"/>
            <p:cNvSpPr/>
            <p:nvPr/>
          </p:nvSpPr>
          <p:spPr>
            <a:xfrm>
              <a:off x="0" y="9652"/>
              <a:ext cx="8407400" cy="9271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3152" tIns="73152" rIns="73152" bIns="73152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等线"/>
                  <a:ea typeface="等线"/>
                  <a:cs typeface="等线"/>
                  <a:sym typeface="等线"/>
                </a:defRPr>
              </a:pPr>
              <a:endParaRPr/>
            </a:p>
          </p:txBody>
        </p:sp>
        <p:sp>
          <p:nvSpPr>
            <p:cNvPr id="204" name="WEEK 3 9.11-9.18…"/>
            <p:cNvSpPr/>
            <p:nvPr/>
          </p:nvSpPr>
          <p:spPr>
            <a:xfrm>
              <a:off x="0" y="473202"/>
              <a:ext cx="840740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3152" tIns="73152" rIns="73152" bIns="73152" numCol="1" anchor="ctr">
              <a:spAutoFit/>
            </a:bodyPr>
            <a:lstStyle/>
            <a:p>
              <a:pPr>
                <a:defRPr sz="1600">
                  <a:latin typeface="等线"/>
                  <a:ea typeface="等线"/>
                  <a:cs typeface="等线"/>
                  <a:sym typeface="等线"/>
                </a:defRPr>
              </a:pPr>
              <a:r>
                <a:rPr b="1" dirty="0">
                  <a:solidFill>
                    <a:srgbClr val="3A87FE"/>
                  </a:solidFill>
                </a:rPr>
                <a:t>WEEK 3 9.11-9.18</a:t>
              </a:r>
            </a:p>
            <a:p>
              <a:pPr>
                <a:defRPr sz="1600">
                  <a:latin typeface="等线"/>
                  <a:ea typeface="等线"/>
                  <a:cs typeface="等线"/>
                  <a:sym typeface="等线"/>
                </a:defRPr>
              </a:pPr>
              <a:r>
                <a:rPr b="1" dirty="0">
                  <a:solidFill>
                    <a:srgbClr val="3A87FE"/>
                  </a:solidFill>
                </a:rPr>
                <a:t>（</a:t>
              </a:r>
              <a:r>
                <a:rPr b="1" dirty="0" err="1">
                  <a:solidFill>
                    <a:srgbClr val="3A87FE"/>
                  </a:solidFill>
                </a:rPr>
                <a:t>多）</a:t>
              </a:r>
              <a:r>
                <a:rPr dirty="0" err="1"/>
                <a:t>AI视频的制作完成</a:t>
              </a:r>
              <a:endParaRPr dirty="0"/>
            </a:p>
            <a:p>
              <a:pPr>
                <a:defRPr sz="1600">
                  <a:latin typeface="等线"/>
                  <a:ea typeface="等线"/>
                  <a:cs typeface="等线"/>
                  <a:sym typeface="等线"/>
                </a:defRPr>
              </a:pPr>
              <a:r>
                <a:rPr dirty="0"/>
                <a:t>  </a:t>
              </a:r>
              <a:r>
                <a:rPr dirty="0">
                  <a:solidFill>
                    <a:srgbClr val="3A87FE"/>
                  </a:solidFill>
                </a:rPr>
                <a:t>(</a:t>
              </a:r>
              <a:r>
                <a:rPr b="1" dirty="0" err="1">
                  <a:solidFill>
                    <a:srgbClr val="3A87FE"/>
                  </a:solidFill>
                </a:rPr>
                <a:t>网</a:t>
              </a:r>
              <a:r>
                <a:rPr dirty="0" err="1">
                  <a:solidFill>
                    <a:srgbClr val="3A87FE"/>
                  </a:solidFill>
                </a:rPr>
                <a:t>）完成</a:t>
              </a:r>
              <a:r>
                <a:rPr dirty="0" err="1"/>
                <a:t>制作交互部分内容：小测题，点击查看</a:t>
              </a:r>
              <a:r>
                <a:rPr dirty="0"/>
                <a:t>/</a:t>
              </a:r>
              <a:r>
                <a:rPr dirty="0" err="1"/>
                <a:t>切换内容等</a:t>
              </a:r>
              <a:endParaRPr dirty="0"/>
            </a:p>
          </p:txBody>
        </p:sp>
      </p:grp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lide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018645" y="6540499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208" name="标题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本周任务</a:t>
            </a:r>
          </a:p>
        </p:txBody>
      </p:sp>
      <p:sp>
        <p:nvSpPr>
          <p:cNvPr id="209" name="内容占位符 3"/>
          <p:cNvSpPr txBox="1">
            <a:spLocks noGrp="1"/>
          </p:cNvSpPr>
          <p:nvPr>
            <p:ph type="body" sz="quarter" idx="1"/>
          </p:nvPr>
        </p:nvSpPr>
        <p:spPr>
          <a:xfrm>
            <a:off x="457200" y="119062"/>
            <a:ext cx="1109663" cy="265114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200">
                <a:solidFill>
                  <a:schemeClr val="accent1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t>项目计划</a:t>
            </a:r>
          </a:p>
        </p:txBody>
      </p:sp>
      <p:sp>
        <p:nvSpPr>
          <p:cNvPr id="210" name="直线连接符 5"/>
          <p:cNvSpPr/>
          <p:nvPr/>
        </p:nvSpPr>
        <p:spPr>
          <a:xfrm flipH="1">
            <a:off x="571498" y="1397000"/>
            <a:ext cx="4" cy="5003800"/>
          </a:xfrm>
          <a:prstGeom prst="line">
            <a:avLst/>
          </a:prstGeom>
          <a:ln w="38100">
            <a:solidFill>
              <a:schemeClr val="accent2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213" name="矩形 6"/>
          <p:cNvGrpSpPr/>
          <p:nvPr/>
        </p:nvGrpSpPr>
        <p:grpSpPr>
          <a:xfrm>
            <a:off x="840539" y="1273175"/>
            <a:ext cx="9121342" cy="1412876"/>
            <a:chOff x="0" y="0"/>
            <a:chExt cx="9121340" cy="1412875"/>
          </a:xfrm>
        </p:grpSpPr>
        <p:sp>
          <p:nvSpPr>
            <p:cNvPr id="211" name="矩形"/>
            <p:cNvSpPr/>
            <p:nvPr/>
          </p:nvSpPr>
          <p:spPr>
            <a:xfrm>
              <a:off x="0" y="203523"/>
              <a:ext cx="9121341" cy="100583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3152" tIns="73152" rIns="73152" bIns="73152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等线"/>
                  <a:ea typeface="等线"/>
                  <a:cs typeface="等线"/>
                  <a:sym typeface="等线"/>
                </a:defRPr>
              </a:pPr>
              <a:endParaRPr/>
            </a:p>
          </p:txBody>
        </p:sp>
        <p:sp>
          <p:nvSpPr>
            <p:cNvPr id="212" name="选出组长：本周五前每个小组选出一名组长负责进行工作上的联络。…"/>
            <p:cNvSpPr txBox="1"/>
            <p:nvPr/>
          </p:nvSpPr>
          <p:spPr>
            <a:xfrm>
              <a:off x="0" y="0"/>
              <a:ext cx="9121341" cy="14128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88900" tIns="88900" rIns="88900" bIns="88900" numCol="1" anchor="ctr">
              <a:spAutoFit/>
            </a:bodyPr>
            <a:lstStyle/>
            <a:p>
              <a:pPr marL="240631" indent="-240631">
                <a:lnSpc>
                  <a:spcPct val="125000"/>
                </a:lnSpc>
                <a:buSzPct val="100000"/>
                <a:buAutoNum type="arabicPeriod"/>
                <a:defRPr b="1">
                  <a:solidFill>
                    <a:srgbClr val="3A87FE"/>
                  </a:solidFill>
                  <a:latin typeface="等线"/>
                  <a:ea typeface="等线"/>
                  <a:cs typeface="等线"/>
                  <a:sym typeface="等线"/>
                </a:defRPr>
              </a:pPr>
              <a:r>
                <a:t>选出组长：本周五前每个小组选出一名组长负责进行工作上的联络。 </a:t>
              </a:r>
            </a:p>
            <a:p>
              <a:pPr marL="160420" indent="-160420">
                <a:buSzPct val="100000"/>
                <a:buChar char="•"/>
                <a:defRPr sz="1600">
                  <a:latin typeface="等线"/>
                  <a:ea typeface="等线"/>
                  <a:cs typeface="等线"/>
                  <a:sym typeface="等线"/>
                </a:defRPr>
              </a:pPr>
              <a:r>
                <a:t>将每周小组的进度及时分享给group manager 以及其他小组</a:t>
              </a:r>
            </a:p>
            <a:p>
              <a:pPr marL="160420" indent="-160420">
                <a:buSzPct val="100000"/>
                <a:buChar char="•"/>
                <a:defRPr sz="1600">
                  <a:latin typeface="等线"/>
                  <a:ea typeface="等线"/>
                  <a:cs typeface="等线"/>
                  <a:sym typeface="等线"/>
                </a:defRPr>
              </a:pPr>
              <a:r>
                <a:t>必要时代表小组向group manager 及其他小组 寻求帮助与交流</a:t>
              </a:r>
            </a:p>
            <a:p>
              <a:pPr marL="160420" indent="-160420">
                <a:buSzPct val="100000"/>
                <a:buChar char="•"/>
                <a:defRPr sz="1600">
                  <a:latin typeface="等线"/>
                  <a:ea typeface="等线"/>
                  <a:cs typeface="等线"/>
                  <a:sym typeface="等线"/>
                </a:defRPr>
              </a:pPr>
              <a:r>
                <a:t>必要时起到协调及带领小组成员的作用</a:t>
              </a:r>
            </a:p>
          </p:txBody>
        </p:sp>
      </p:grpSp>
      <p:grpSp>
        <p:nvGrpSpPr>
          <p:cNvPr id="216" name="矩形 7"/>
          <p:cNvGrpSpPr/>
          <p:nvPr/>
        </p:nvGrpSpPr>
        <p:grpSpPr>
          <a:xfrm>
            <a:off x="863600" y="3121183"/>
            <a:ext cx="8407400" cy="927102"/>
            <a:chOff x="0" y="0"/>
            <a:chExt cx="8407400" cy="927100"/>
          </a:xfrm>
        </p:grpSpPr>
        <p:sp>
          <p:nvSpPr>
            <p:cNvPr id="214" name="矩形"/>
            <p:cNvSpPr/>
            <p:nvPr/>
          </p:nvSpPr>
          <p:spPr>
            <a:xfrm>
              <a:off x="0" y="0"/>
              <a:ext cx="8407400" cy="9271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3152" tIns="73152" rIns="73152" bIns="73152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等线"/>
                  <a:ea typeface="等线"/>
                  <a:cs typeface="等线"/>
                  <a:sym typeface="等线"/>
                </a:defRPr>
              </a:pPr>
              <a:endParaRPr/>
            </a:p>
          </p:txBody>
        </p:sp>
        <p:sp>
          <p:nvSpPr>
            <p:cNvPr id="215" name="2.多媒体组：制作避孕套的使用方式图文素材"/>
            <p:cNvSpPr txBox="1"/>
            <p:nvPr/>
          </p:nvSpPr>
          <p:spPr>
            <a:xfrm>
              <a:off x="0" y="237998"/>
              <a:ext cx="8407400" cy="4511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3152" tIns="73152" rIns="73152" bIns="73152" numCol="1" anchor="ctr">
              <a:spAutoFit/>
            </a:bodyPr>
            <a:lstStyle>
              <a:lvl1pPr>
                <a:defRPr sz="1700" b="1">
                  <a:solidFill>
                    <a:srgbClr val="3A87FE"/>
                  </a:solidFill>
                  <a:latin typeface="等线"/>
                  <a:ea typeface="等线"/>
                  <a:cs typeface="等线"/>
                  <a:sym typeface="等线"/>
                </a:defRPr>
              </a:lvl1pPr>
            </a:lstStyle>
            <a:p>
              <a:r>
                <a:t>2.多媒体组：制作避孕套的使用方式图文素材</a:t>
              </a:r>
            </a:p>
          </p:txBody>
        </p:sp>
      </p:grpSp>
      <p:grpSp>
        <p:nvGrpSpPr>
          <p:cNvPr id="219" name="矩形 8"/>
          <p:cNvGrpSpPr/>
          <p:nvPr/>
        </p:nvGrpSpPr>
        <p:grpSpPr>
          <a:xfrm>
            <a:off x="863600" y="4504240"/>
            <a:ext cx="8407400" cy="927102"/>
            <a:chOff x="0" y="0"/>
            <a:chExt cx="8407400" cy="927100"/>
          </a:xfrm>
        </p:grpSpPr>
        <p:sp>
          <p:nvSpPr>
            <p:cNvPr id="217" name="矩形"/>
            <p:cNvSpPr/>
            <p:nvPr/>
          </p:nvSpPr>
          <p:spPr>
            <a:xfrm>
              <a:off x="0" y="0"/>
              <a:ext cx="8407400" cy="9271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3152" tIns="73152" rIns="73152" bIns="73152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  <a:latin typeface="等线"/>
                  <a:ea typeface="等线"/>
                  <a:cs typeface="等线"/>
                  <a:sym typeface="等线"/>
                </a:defRPr>
              </a:pPr>
              <a:endParaRPr/>
            </a:p>
          </p:txBody>
        </p:sp>
        <p:sp>
          <p:nvSpPr>
            <p:cNvPr id="218" name="3. 网页组： 熟悉飞稻平台 使用模版完成大致板块排版"/>
            <p:cNvSpPr txBox="1"/>
            <p:nvPr/>
          </p:nvSpPr>
          <p:spPr>
            <a:xfrm>
              <a:off x="0" y="237998"/>
              <a:ext cx="8407400" cy="4511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3152" tIns="73152" rIns="73152" bIns="73152" numCol="1" anchor="ctr">
              <a:spAutoFit/>
            </a:bodyPr>
            <a:lstStyle>
              <a:lvl1pPr>
                <a:defRPr sz="1700" b="1">
                  <a:solidFill>
                    <a:srgbClr val="3A87FE"/>
                  </a:solidFill>
                  <a:latin typeface="等线"/>
                  <a:ea typeface="等线"/>
                  <a:cs typeface="等线"/>
                  <a:sym typeface="等线"/>
                </a:defRPr>
              </a:lvl1pPr>
            </a:lstStyle>
            <a:p>
              <a:r>
                <a:t>3. 网页组： 熟悉飞稻平台 使用模版完成大致板块排版</a:t>
              </a:r>
            </a:p>
          </p:txBody>
        </p:sp>
      </p:grpSp>
      <p:pic>
        <p:nvPicPr>
          <p:cNvPr id="220" name="IMG_6197.jpeg" descr="IMG_6197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1842" y="4504240"/>
            <a:ext cx="1950443" cy="211573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" name="IMG_6198.jpeg" descr="IMG_6198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0120" y="2746873"/>
            <a:ext cx="2393889" cy="16757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卫健联盟中国_BCG Pro Bono">
  <a:themeElements>
    <a:clrScheme name="卫健联盟中国_BCG Pro Bono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A2463"/>
      </a:accent1>
      <a:accent2>
        <a:srgbClr val="008DC9"/>
      </a:accent2>
      <a:accent3>
        <a:srgbClr val="93C7E6"/>
      </a:accent3>
      <a:accent4>
        <a:srgbClr val="DADADA"/>
      </a:accent4>
      <a:accent5>
        <a:srgbClr val="939393"/>
      </a:accent5>
      <a:accent6>
        <a:srgbClr val="FA7920"/>
      </a:accent6>
      <a:hlink>
        <a:srgbClr val="0000FF"/>
      </a:hlink>
      <a:folHlink>
        <a:srgbClr val="FF00FF"/>
      </a:folHlink>
    </a:clrScheme>
    <a:fontScheme name="卫健联盟中国_BCG Pro Bono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卫健联盟中国_BCG Pro Bon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73152" tIns="73152" rIns="73152" bIns="73152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卫健联盟中国_BCG Pro Bono">
  <a:themeElements>
    <a:clrScheme name="卫健联盟中国_BCG Pro Bono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A2463"/>
      </a:accent1>
      <a:accent2>
        <a:srgbClr val="008DC9"/>
      </a:accent2>
      <a:accent3>
        <a:srgbClr val="93C7E6"/>
      </a:accent3>
      <a:accent4>
        <a:srgbClr val="DADADA"/>
      </a:accent4>
      <a:accent5>
        <a:srgbClr val="939393"/>
      </a:accent5>
      <a:accent6>
        <a:srgbClr val="FA7920"/>
      </a:accent6>
      <a:hlink>
        <a:srgbClr val="0000FF"/>
      </a:hlink>
      <a:folHlink>
        <a:srgbClr val="FF00FF"/>
      </a:folHlink>
    </a:clrScheme>
    <a:fontScheme name="卫健联盟中国_BCG Pro Bono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卫健联盟中国_BCG Pro Bon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73152" tIns="73152" rIns="73152" bIns="73152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623</Words>
  <Application>Microsoft Macintosh PowerPoint</Application>
  <PresentationFormat>Custom</PresentationFormat>
  <Paragraphs>136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等线</vt:lpstr>
      <vt:lpstr>Kaiti SC Bold</vt:lpstr>
      <vt:lpstr>Kaiti SC Regular</vt:lpstr>
      <vt:lpstr>PingFang SC Regular</vt:lpstr>
      <vt:lpstr>PingFang SC Semibold</vt:lpstr>
      <vt:lpstr>Arial</vt:lpstr>
      <vt:lpstr>Calibri</vt:lpstr>
      <vt:lpstr>Helvetica</vt:lpstr>
      <vt:lpstr>Times New Roman</vt:lpstr>
      <vt:lpstr>卫健联盟中国_BCG Pro Bono</vt:lpstr>
      <vt:lpstr>卫健联盟大学部 你好，新朋友❤️ </vt:lpstr>
      <vt:lpstr>入职培训议程</vt:lpstr>
      <vt:lpstr>自我介绍</vt:lpstr>
      <vt:lpstr>General orientation Q&amp;A</vt:lpstr>
      <vt:lpstr>团队分工</vt:lpstr>
      <vt:lpstr>团队分工</vt:lpstr>
      <vt:lpstr>First Project 8.28-9.26</vt:lpstr>
      <vt:lpstr>First Project工作周期</vt:lpstr>
      <vt:lpstr>本周任务</vt:lpstr>
      <vt:lpstr>来自R&amp;D团队的问候</vt:lpstr>
      <vt:lpstr>飞书国际版——Lark</vt:lpstr>
      <vt:lpstr>项目成员在工作中应认真负责，及时沟通，与团队良好协作</vt:lpstr>
      <vt:lpstr>本周To Do总结</vt:lpstr>
      <vt:lpstr>我们将如何谈论大学性教育？ 由你们来定！💪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卫健联盟大学部 你好，新朋友❤️ </dc:title>
  <cp:lastModifiedBy>Pan, Yuhe</cp:lastModifiedBy>
  <cp:revision>2</cp:revision>
  <dcterms:modified xsi:type="dcterms:W3CDTF">2023-08-27T15:16:06Z</dcterms:modified>
</cp:coreProperties>
</file>